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7" r:id="rId3"/>
    <p:sldId id="308" r:id="rId4"/>
    <p:sldId id="309" r:id="rId5"/>
    <p:sldId id="314" r:id="rId6"/>
    <p:sldId id="285" r:id="rId7"/>
    <p:sldId id="312" r:id="rId8"/>
    <p:sldId id="310" r:id="rId9"/>
    <p:sldId id="311" r:id="rId10"/>
    <p:sldId id="313" r:id="rId11"/>
    <p:sldId id="302" r:id="rId12"/>
    <p:sldId id="303" r:id="rId13"/>
    <p:sldId id="283" r:id="rId14"/>
    <p:sldId id="305" r:id="rId15"/>
    <p:sldId id="304" r:id="rId16"/>
    <p:sldId id="298" r:id="rId17"/>
    <p:sldId id="288" r:id="rId18"/>
    <p:sldId id="290" r:id="rId19"/>
    <p:sldId id="291" r:id="rId20"/>
    <p:sldId id="315" r:id="rId21"/>
    <p:sldId id="30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4" d="100"/>
          <a:sy n="114" d="100"/>
        </p:scale>
        <p:origin x="156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C729F-BDCD-43EA-9E4B-F4F1465FE784}" type="datetimeFigureOut">
              <a:rPr lang="ru-RU" smtClean="0"/>
              <a:t>13.10.2020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3E9E1-97EB-493E-8C73-24156B0644D8}" type="slidenum">
              <a:rPr lang="ru-RU" smtClean="0"/>
              <a:t>‹#›</a:t>
            </a:fld>
            <a:endParaRPr lang="ru-RU"/>
          </a:p>
        </p:txBody>
      </p:sp>
    </p:spTree>
    <p:extLst>
      <p:ext uri="{BB962C8B-B14F-4D97-AF65-F5344CB8AC3E}">
        <p14:creationId xmlns:p14="http://schemas.microsoft.com/office/powerpoint/2010/main" val="83018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F3E9E1-97EB-493E-8C73-24156B0644D8}" type="slidenum">
              <a:rPr lang="ru-RU" smtClean="0"/>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3093" name="Line 21"/>
          <p:cNvSpPr>
            <a:spLocks noChangeShapeType="1"/>
          </p:cNvSpPr>
          <p:nvPr/>
        </p:nvSpPr>
        <p:spPr bwMode="auto">
          <a:xfrm>
            <a:off x="0" y="6553200"/>
            <a:ext cx="9144000" cy="0"/>
          </a:xfrm>
          <a:prstGeom prst="line">
            <a:avLst/>
          </a:prstGeom>
          <a:noFill/>
          <a:ln w="19050">
            <a:solidFill>
              <a:schemeClr val="bg1"/>
            </a:solidFill>
            <a:round/>
            <a:headEnd/>
            <a:tailEnd/>
          </a:ln>
          <a:effectLst/>
        </p:spPr>
        <p:txBody>
          <a:bodyPr/>
          <a:lstStyle/>
          <a:p>
            <a:endParaRPr lang="ru-RU"/>
          </a:p>
        </p:txBody>
      </p:sp>
      <p:sp>
        <p:nvSpPr>
          <p:cNvPr id="3076" name="Rectangle 4"/>
          <p:cNvSpPr>
            <a:spLocks noGrp="1" noChangeArrowheads="1"/>
          </p:cNvSpPr>
          <p:nvPr>
            <p:ph type="dt" sz="half" idx="2"/>
          </p:nvPr>
        </p:nvSpPr>
        <p:spPr>
          <a:xfrm>
            <a:off x="457200" y="6534150"/>
            <a:ext cx="2133600" cy="244475"/>
          </a:xfrm>
        </p:spPr>
        <p:txBody>
          <a:bodyPr/>
          <a:lstStyle>
            <a:lvl1pPr>
              <a:defRPr sz="1200">
                <a:solidFill>
                  <a:schemeClr val="bg1"/>
                </a:solidFill>
              </a:defRPr>
            </a:lvl1pPr>
          </a:lstStyle>
          <a:p>
            <a:endParaRPr lang="en-US"/>
          </a:p>
        </p:txBody>
      </p:sp>
      <p:sp>
        <p:nvSpPr>
          <p:cNvPr id="3077" name="Rectangle 5"/>
          <p:cNvSpPr>
            <a:spLocks noGrp="1" noChangeArrowheads="1"/>
          </p:cNvSpPr>
          <p:nvPr>
            <p:ph type="ftr" sz="quarter" idx="3"/>
          </p:nvPr>
        </p:nvSpPr>
        <p:spPr>
          <a:xfrm>
            <a:off x="3124200" y="6534150"/>
            <a:ext cx="2895600" cy="244475"/>
          </a:xfrm>
        </p:spPr>
        <p:txBody>
          <a:bodyPr/>
          <a:lstStyle>
            <a:lvl1pPr>
              <a:defRPr sz="1200">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534150"/>
            <a:ext cx="2133600" cy="244475"/>
          </a:xfrm>
        </p:spPr>
        <p:txBody>
          <a:bodyPr/>
          <a:lstStyle>
            <a:lvl1pPr>
              <a:defRPr sz="1200">
                <a:solidFill>
                  <a:schemeClr val="bg1"/>
                </a:solidFill>
              </a:defRPr>
            </a:lvl1pPr>
          </a:lstStyle>
          <a:p>
            <a:fld id="{12C79C75-3189-4E5F-9DE6-E445FB3A9892}" type="slidenum">
              <a:rPr lang="en-US"/>
              <a:pPr/>
              <a:t>‹#›</a:t>
            </a:fld>
            <a:endParaRPr lang="en-US"/>
          </a:p>
        </p:txBody>
      </p:sp>
      <p:sp>
        <p:nvSpPr>
          <p:cNvPr id="3075" name="Rectangle 3"/>
          <p:cNvSpPr>
            <a:spLocks noGrp="1" noChangeArrowheads="1"/>
          </p:cNvSpPr>
          <p:nvPr>
            <p:ph type="subTitle" idx="1"/>
          </p:nvPr>
        </p:nvSpPr>
        <p:spPr bwMode="gray">
          <a:xfrm>
            <a:off x="914400" y="2286000"/>
            <a:ext cx="7304088" cy="381000"/>
          </a:xfrm>
        </p:spPr>
        <p:txBody>
          <a:bodyPr/>
          <a:lstStyle>
            <a:lvl1pPr marL="0" indent="0" algn="ctr">
              <a:buFont typeface="Wingdings" pitchFamily="2" charset="2"/>
              <a:buNone/>
              <a:defRPr sz="2400">
                <a:solidFill>
                  <a:schemeClr val="tx2"/>
                </a:solidFill>
              </a:defRPr>
            </a:lvl1pPr>
          </a:lstStyle>
          <a:p>
            <a:r>
              <a:rPr lang="ru-RU"/>
              <a:t>Образец подзаголовка</a:t>
            </a:r>
            <a:endParaRPr lang="en-US"/>
          </a:p>
        </p:txBody>
      </p:sp>
      <p:sp>
        <p:nvSpPr>
          <p:cNvPr id="3074" name="Rectangle 2"/>
          <p:cNvSpPr>
            <a:spLocks noGrp="1" noChangeArrowheads="1"/>
          </p:cNvSpPr>
          <p:nvPr>
            <p:ph type="ctrTitle"/>
          </p:nvPr>
        </p:nvSpPr>
        <p:spPr bwMode="gray">
          <a:xfrm>
            <a:off x="762000" y="1600200"/>
            <a:ext cx="7620000" cy="682625"/>
          </a:xfrm>
        </p:spPr>
        <p:txBody>
          <a:bodyPr/>
          <a:lstStyle>
            <a:lvl1pPr>
              <a:defRPr sz="4400" b="1">
                <a:solidFill>
                  <a:schemeClr val="tx1"/>
                </a:solidFill>
              </a:defRPr>
            </a:lvl1pPr>
          </a:lstStyle>
          <a:p>
            <a:r>
              <a:rPr lang="ru-RU"/>
              <a:t>Образец 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6E47C0B-E04A-4EFF-80C6-6DDFCA0802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09600"/>
            <a:ext cx="2057400"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609600"/>
            <a:ext cx="6019800"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E05A469-99C9-4BBB-9ED0-EA4BA20888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6248400" cy="487363"/>
          </a:xfrm>
        </p:spPr>
        <p:txBody>
          <a:bodyPr/>
          <a:lstStyle/>
          <a:p>
            <a:r>
              <a:rPr lang="ru-RU"/>
              <a:t>Образец заголовка</a:t>
            </a:r>
          </a:p>
        </p:txBody>
      </p:sp>
      <p:sp>
        <p:nvSpPr>
          <p:cNvPr id="3" name="Таблица 2"/>
          <p:cNvSpPr>
            <a:spLocks noGrp="1"/>
          </p:cNvSpPr>
          <p:nvPr>
            <p:ph type="tbl" idx="1"/>
          </p:nvPr>
        </p:nvSpPr>
        <p:spPr>
          <a:xfrm>
            <a:off x="457200" y="1219200"/>
            <a:ext cx="8229600" cy="5105400"/>
          </a:xfrm>
        </p:spPr>
        <p:txBody>
          <a:bodyPr/>
          <a:lstStyle/>
          <a:p>
            <a:r>
              <a:rPr lang="ru-RU"/>
              <a:t>Вставка таблицы</a:t>
            </a:r>
          </a:p>
        </p:txBody>
      </p:sp>
      <p:sp>
        <p:nvSpPr>
          <p:cNvPr id="4" name="Дата 3"/>
          <p:cNvSpPr>
            <a:spLocks noGrp="1"/>
          </p:cNvSpPr>
          <p:nvPr>
            <p:ph type="dt" sz="half" idx="10"/>
          </p:nvPr>
        </p:nvSpPr>
        <p:spPr>
          <a:xfrm>
            <a:off x="457200" y="6400800"/>
            <a:ext cx="2133600" cy="320675"/>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400800"/>
            <a:ext cx="2133600" cy="320675"/>
          </a:xfrm>
        </p:spPr>
        <p:txBody>
          <a:bodyPr/>
          <a:lstStyle>
            <a:lvl1pPr>
              <a:defRPr/>
            </a:lvl1pPr>
          </a:lstStyle>
          <a:p>
            <a:fld id="{1679359D-155E-4F20-8A6B-61FFA4FA5F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2255AAD-DAD8-46A2-A71D-9C528D90A4A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12447FD-C5E9-48BA-8E26-71CFC6BB51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5CDE931-E41C-4C1A-B80A-44473AFE81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039705D-2EB4-4B2F-981A-CA9259CAC9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8172C18-3DC1-4CCD-829B-5CEA8E6D01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CC047199-80E5-4389-A433-0B681CBC97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0FB99AC-F454-4474-80CB-83A0A0544AE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6FE350F-4F30-41D5-8B55-3A515B1FA7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p:cNvGraphicFramePr>
            <a:graphicFrameLocks noChangeAspect="1"/>
          </p:cNvGraphicFramePr>
          <p:nvPr/>
        </p:nvGraphicFramePr>
        <p:xfrm>
          <a:off x="0" y="0"/>
          <a:ext cx="9144000" cy="1123950"/>
        </p:xfrm>
        <a:graphic>
          <a:graphicData uri="http://schemas.openxmlformats.org/presentationml/2006/ole">
            <mc:AlternateContent xmlns:mc="http://schemas.openxmlformats.org/markup-compatibility/2006">
              <mc:Choice xmlns:v="urn:schemas-microsoft-com:vml" Requires="v">
                <p:oleObj spid="_x0000_s1046" name="Image" r:id="rId15" imgW="10793651" imgH="1498413" progId="">
                  <p:embed/>
                </p:oleObj>
              </mc:Choice>
              <mc:Fallback>
                <p:oleObj name="Image" r:id="rId15" imgW="10793651" imgH="1498413" progId="">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1123950"/>
                      </a:xfrm>
                      <a:prstGeom prst="rect">
                        <a:avLst/>
                      </a:prstGeom>
                      <a:noFill/>
                      <a:ln>
                        <a:noFill/>
                      </a:ln>
                      <a:effectLst/>
                      <a:extLst>
                        <a:ext uri="{909E8E84-426E-40DD-AFC4-6F175D3DCCD1}">
                          <a14:hiddenFill xmlns:a14="http://schemas.microsoft.com/office/drawing/2010/main">
                            <a:solidFill>
                              <a:srgbClr val="22A2E2"/>
                            </a:solidFill>
                          </a14:hiddenFill>
                        </a:ext>
                        <a:ext uri="{91240B29-F687-4F45-9708-019B960494DF}">
                          <a14:hiddenLine xmlns:a14="http://schemas.microsoft.com/office/drawing/2010/main" w="9525">
                            <a:solidFill>
                              <a:srgbClr val="132767"/>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42" name="Rectangle 18"/>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w="9525">
            <a:noFill/>
            <a:miter lim="800000"/>
            <a:headEnd/>
            <a:tailEnd/>
          </a:ln>
          <a:effectLst/>
        </p:spPr>
        <p:txBody>
          <a:bodyPr wrap="none" anchor="ctr"/>
          <a:lstStyle/>
          <a:p>
            <a:endParaRPr lang="ru-RU"/>
          </a:p>
        </p:txBody>
      </p:sp>
      <p:sp>
        <p:nvSpPr>
          <p:cNvPr id="1043" name="Rectangle 19"/>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1BE7EF-800A-4379-BC9B-C4B3835296CD}" type="slidenum">
              <a:rPr lang="en-US"/>
              <a:pPr/>
              <a:t>‹#›</a:t>
            </a:fld>
            <a:endParaRPr lang="en-US"/>
          </a:p>
        </p:txBody>
      </p:sp>
      <p:sp>
        <p:nvSpPr>
          <p:cNvPr id="1026" name="Rectangle 2"/>
          <p:cNvSpPr>
            <a:spLocks noGrp="1" noChangeArrowheads="1"/>
          </p:cNvSpPr>
          <p:nvPr>
            <p:ph type="title"/>
          </p:nvPr>
        </p:nvSpPr>
        <p:spPr bwMode="white">
          <a:xfrm>
            <a:off x="2438400" y="609600"/>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196752"/>
            <a:ext cx="7620000" cy="682625"/>
          </a:xfrm>
        </p:spPr>
        <p:txBody>
          <a:bodyPr/>
          <a:lstStyle/>
          <a:p>
            <a:r>
              <a:rPr lang="ru-RU" dirty="0"/>
              <a:t>Воспитание ребёнка в условиях современной действительности</a:t>
            </a:r>
            <a:endParaRPr lang="en-US" dirty="0">
              <a:solidFill>
                <a:schemeClr val="tx2"/>
              </a:solidFill>
            </a:endParaRPr>
          </a:p>
        </p:txBody>
      </p:sp>
      <p:pic>
        <p:nvPicPr>
          <p:cNvPr id="2" name="Picture 2"/>
          <p:cNvPicPr>
            <a:picLocks noChangeAspect="1" noChangeArrowheads="1"/>
          </p:cNvPicPr>
          <p:nvPr/>
        </p:nvPicPr>
        <p:blipFill>
          <a:blip r:embed="rId2"/>
          <a:srcRect/>
          <a:stretch>
            <a:fillRect/>
          </a:stretch>
        </p:blipFill>
        <p:spPr bwMode="auto">
          <a:xfrm>
            <a:off x="4500562" y="2857496"/>
            <a:ext cx="4445714" cy="3252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B7D362-6298-4652-A05F-42ECB5B7E009}"/>
              </a:ext>
            </a:extLst>
          </p:cNvPr>
          <p:cNvSpPr>
            <a:spLocks noGrp="1"/>
          </p:cNvSpPr>
          <p:nvPr>
            <p:ph idx="1"/>
          </p:nvPr>
        </p:nvSpPr>
        <p:spPr/>
        <p:txBody>
          <a:bodyPr/>
          <a:lstStyle/>
          <a:p>
            <a:r>
              <a:rPr lang="ru-RU" b="1" dirty="0">
                <a:solidFill>
                  <a:srgbClr val="FF0000"/>
                </a:solidFill>
              </a:rPr>
              <a:t>Азартные игры онлайн</a:t>
            </a:r>
          </a:p>
        </p:txBody>
      </p:sp>
      <p:pic>
        <p:nvPicPr>
          <p:cNvPr id="4" name="Рисунок 3">
            <a:extLst>
              <a:ext uri="{FF2B5EF4-FFF2-40B4-BE49-F238E27FC236}">
                <a16:creationId xmlns:a16="http://schemas.microsoft.com/office/drawing/2014/main" id="{7B78E5FA-8FD8-48CA-862F-BC7F2DBF5268}"/>
              </a:ext>
            </a:extLst>
          </p:cNvPr>
          <p:cNvPicPr>
            <a:picLocks noChangeAspect="1"/>
          </p:cNvPicPr>
          <p:nvPr/>
        </p:nvPicPr>
        <p:blipFill>
          <a:blip r:embed="rId2"/>
          <a:stretch>
            <a:fillRect/>
          </a:stretch>
        </p:blipFill>
        <p:spPr>
          <a:xfrm>
            <a:off x="4139952" y="3788044"/>
            <a:ext cx="4404535" cy="2476500"/>
          </a:xfrm>
          <a:prstGeom prst="rect">
            <a:avLst/>
          </a:prstGeom>
        </p:spPr>
      </p:pic>
      <p:sp>
        <p:nvSpPr>
          <p:cNvPr id="5" name="Прямоугольник 4">
            <a:extLst>
              <a:ext uri="{FF2B5EF4-FFF2-40B4-BE49-F238E27FC236}">
                <a16:creationId xmlns:a16="http://schemas.microsoft.com/office/drawing/2014/main" id="{DC69DDB8-BAEC-46B7-BCDB-08ADCE2AD0F3}"/>
              </a:ext>
            </a:extLst>
          </p:cNvPr>
          <p:cNvSpPr/>
          <p:nvPr/>
        </p:nvSpPr>
        <p:spPr>
          <a:xfrm>
            <a:off x="755576" y="1916832"/>
            <a:ext cx="7992888" cy="2246769"/>
          </a:xfrm>
          <a:prstGeom prst="rect">
            <a:avLst/>
          </a:prstGeom>
        </p:spPr>
        <p:txBody>
          <a:bodyPr wrap="square">
            <a:spAutoFit/>
          </a:bodyPr>
          <a:lstStyle/>
          <a:p>
            <a:r>
              <a:rPr lang="ru-RU" sz="2800" dirty="0">
                <a:solidFill>
                  <a:schemeClr val="tx2">
                    <a:lumMod val="50000"/>
                  </a:schemeClr>
                </a:solidFill>
                <a:latin typeface="PT Serif"/>
              </a:rPr>
              <a:t>Киберспортивные состязания вызвали у детей и подростков повышенный интерес к ставкам, что может спровоцировать у них патологическую склонность к азартным играм, или </a:t>
            </a:r>
            <a:r>
              <a:rPr lang="ru-RU" sz="2800" dirty="0" err="1">
                <a:solidFill>
                  <a:schemeClr val="tx2">
                    <a:lumMod val="50000"/>
                  </a:schemeClr>
                </a:solidFill>
                <a:latin typeface="PT Serif"/>
              </a:rPr>
              <a:t>лудоманию</a:t>
            </a:r>
            <a:r>
              <a:rPr lang="ru-RU" sz="2800" dirty="0">
                <a:solidFill>
                  <a:schemeClr val="tx2">
                    <a:lumMod val="50000"/>
                  </a:schemeClr>
                </a:solidFill>
                <a:latin typeface="PT Serif"/>
              </a:rPr>
              <a:t>.</a:t>
            </a:r>
            <a:endParaRPr lang="ru-RU" sz="2800" dirty="0">
              <a:solidFill>
                <a:schemeClr val="tx2">
                  <a:lumMod val="50000"/>
                </a:schemeClr>
              </a:solidFill>
            </a:endParaRPr>
          </a:p>
        </p:txBody>
      </p:sp>
      <p:sp>
        <p:nvSpPr>
          <p:cNvPr id="6" name="Заголовок 1">
            <a:extLst>
              <a:ext uri="{FF2B5EF4-FFF2-40B4-BE49-F238E27FC236}">
                <a16:creationId xmlns:a16="http://schemas.microsoft.com/office/drawing/2014/main" id="{94559F98-E889-4466-88DA-FB64AD3C8AFA}"/>
              </a:ext>
            </a:extLst>
          </p:cNvPr>
          <p:cNvSpPr txBox="1">
            <a:spLocks/>
          </p:cNvSpPr>
          <p:nvPr/>
        </p:nvSpPr>
        <p:spPr bwMode="white">
          <a:xfrm>
            <a:off x="2296087" y="249368"/>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a:lstStyle>
          <a:p>
            <a:r>
              <a:rPr lang="ru-RU" kern="0" dirty="0"/>
              <a:t>Угрозы сети Интернет</a:t>
            </a:r>
          </a:p>
        </p:txBody>
      </p:sp>
    </p:spTree>
    <p:extLst>
      <p:ext uri="{BB962C8B-B14F-4D97-AF65-F5344CB8AC3E}">
        <p14:creationId xmlns:p14="http://schemas.microsoft.com/office/powerpoint/2010/main" val="246759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a:t>Угрозы сети Интернет</a:t>
            </a:r>
          </a:p>
        </p:txBody>
      </p:sp>
      <p:sp>
        <p:nvSpPr>
          <p:cNvPr id="3" name="Содержимое 2"/>
          <p:cNvSpPr>
            <a:spLocks noGrp="1"/>
          </p:cNvSpPr>
          <p:nvPr>
            <p:ph idx="1"/>
          </p:nvPr>
        </p:nvSpPr>
        <p:spPr>
          <a:xfrm>
            <a:off x="457200" y="1219200"/>
            <a:ext cx="8229600" cy="2995618"/>
          </a:xfrm>
        </p:spPr>
        <p:txBody>
          <a:bodyPr/>
          <a:lstStyle/>
          <a:p>
            <a:endParaRPr lang="ru-RU" sz="1600" b="1" dirty="0"/>
          </a:p>
          <a:p>
            <a:r>
              <a:rPr lang="ru-RU" sz="2400" b="1" dirty="0">
                <a:solidFill>
                  <a:srgbClr val="FF0000"/>
                </a:solidFill>
              </a:rPr>
              <a:t>Угроза заражения вредоносным ПО. </a:t>
            </a:r>
          </a:p>
          <a:p>
            <a:pPr>
              <a:buNone/>
            </a:pPr>
            <a:r>
              <a:rPr lang="ru-RU" sz="2400" b="1" dirty="0"/>
              <a:t>      Для распространения вредоносного ПО и проникновения в компьютеры используется целый спектр методов. Среди таких методов можно отметить не только почту, </a:t>
            </a:r>
            <a:r>
              <a:rPr lang="ru-RU" sz="2400" b="1" dirty="0" err="1"/>
              <a:t>флешки</a:t>
            </a:r>
            <a:r>
              <a:rPr lang="ru-RU" sz="2400" b="1" dirty="0"/>
              <a:t> и прочие сменные носители информации но и  скачанные из Интернет файлы. </a:t>
            </a:r>
            <a:endParaRPr lang="ru-RU" sz="2400" dirty="0"/>
          </a:p>
        </p:txBody>
      </p:sp>
      <p:pic>
        <p:nvPicPr>
          <p:cNvPr id="8194" name="Picture 2"/>
          <p:cNvPicPr>
            <a:picLocks noChangeAspect="1" noChangeArrowheads="1"/>
          </p:cNvPicPr>
          <p:nvPr/>
        </p:nvPicPr>
        <p:blipFill>
          <a:blip r:embed="rId2"/>
          <a:srcRect/>
          <a:stretch>
            <a:fillRect/>
          </a:stretch>
        </p:blipFill>
        <p:spPr bwMode="auto">
          <a:xfrm>
            <a:off x="428596" y="4500570"/>
            <a:ext cx="3000396" cy="2000264"/>
          </a:xfrm>
          <a:prstGeom prst="rect">
            <a:avLst/>
          </a:prstGeom>
          <a:noFill/>
          <a:ln w="9525">
            <a:noFill/>
            <a:miter lim="800000"/>
            <a:headEnd/>
            <a:tailEnd/>
          </a:ln>
          <a:effectLst/>
        </p:spPr>
      </p:pic>
      <p:sp>
        <p:nvSpPr>
          <p:cNvPr id="5" name="TextBox 4"/>
          <p:cNvSpPr txBox="1"/>
          <p:nvPr/>
        </p:nvSpPr>
        <p:spPr>
          <a:xfrm>
            <a:off x="3786182" y="4500570"/>
            <a:ext cx="4714908"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a:t>Множество </a:t>
            </a:r>
            <a:r>
              <a:rPr lang="ru-RU" b="1" dirty="0" err="1"/>
              <a:t>вебсайтов</a:t>
            </a:r>
            <a:r>
              <a:rPr lang="ru-RU" b="1" dirty="0"/>
              <a:t>, электронных сообщений или программ обмена файлами позволяют пользователям скачивать все виды музыки, игр, документов и т.д. Однако, несмотря на их </a:t>
            </a:r>
            <a:r>
              <a:rPr lang="ru-RU" b="1" dirty="0" err="1"/>
              <a:t>кажущуются</a:t>
            </a:r>
            <a:r>
              <a:rPr lang="ru-RU" b="1" dirty="0"/>
              <a:t> безобидность, многие из них содержат вирусы.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latin typeface="+mj-lt"/>
                <a:ea typeface="+mj-ea"/>
                <a:cs typeface="+mj-cs"/>
              </a:rPr>
              <a:t>Общие правила безопасности при 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r>
              <a:rPr lang="ru-RU" sz="1800" dirty="0">
                <a:solidFill>
                  <a:schemeClr val="tx1"/>
                </a:solidFill>
                <a:latin typeface="+mn-lt"/>
                <a:ea typeface="+mn-ea"/>
                <a:cs typeface="+mn-cs"/>
              </a:rPr>
              <a:t>Ребенку не следует давать частной информации о себе (фамилию, номер телефона, адрес, номер школы) без разрешения родителей.</a:t>
            </a:r>
          </a:p>
          <a:p>
            <a:endParaRPr lang="ru-RU" sz="1800" dirty="0"/>
          </a:p>
        </p:txBody>
      </p:sp>
      <p:pic>
        <p:nvPicPr>
          <p:cNvPr id="10242" name="Picture 2"/>
          <p:cNvPicPr>
            <a:picLocks noChangeAspect="1" noChangeArrowheads="1"/>
          </p:cNvPicPr>
          <p:nvPr/>
        </p:nvPicPr>
        <p:blipFill>
          <a:blip r:embed="rId2"/>
          <a:srcRect/>
          <a:stretch>
            <a:fillRect/>
          </a:stretch>
        </p:blipFill>
        <p:spPr bwMode="auto">
          <a:xfrm>
            <a:off x="0" y="2500306"/>
            <a:ext cx="2464611" cy="1643074"/>
          </a:xfrm>
          <a:prstGeom prst="rect">
            <a:avLst/>
          </a:prstGeom>
          <a:noFill/>
          <a:ln w="9525">
            <a:noFill/>
            <a:miter lim="800000"/>
            <a:headEnd/>
            <a:tailEnd/>
          </a:ln>
          <a:effectLst/>
        </p:spPr>
      </p:pic>
      <p:sp>
        <p:nvSpPr>
          <p:cNvPr id="5" name="TextBox 4"/>
          <p:cNvSpPr txBox="1"/>
          <p:nvPr/>
        </p:nvSpPr>
        <p:spPr>
          <a:xfrm>
            <a:off x="2857488" y="2857496"/>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a:t>Не разрешайте ребенку предоставлять личную информацию через Интернет</a:t>
            </a:r>
          </a:p>
        </p:txBody>
      </p:sp>
      <p:sp>
        <p:nvSpPr>
          <p:cNvPr id="6" name="TextBox 5"/>
          <p:cNvSpPr txBox="1"/>
          <p:nvPr/>
        </p:nvSpPr>
        <p:spPr>
          <a:xfrm>
            <a:off x="1071538" y="4357694"/>
            <a:ext cx="7215238" cy="1754326"/>
          </a:xfrm>
          <a:prstGeom prst="rect">
            <a:avLst/>
          </a:prstGeom>
          <a:noFill/>
        </p:spPr>
        <p:txBody>
          <a:bodyPr wrap="square" rtlCol="0">
            <a:spAutoFit/>
          </a:bodyPr>
          <a:lstStyle/>
          <a:p>
            <a:r>
              <a:rPr lang="ru-RU" dirty="0"/>
              <a:t>Ребенку нужно знать, что нельзя через Интернет давать сведения о своем имени, возрасте, номере телефона, номере школы или домашнем адресе, и т.д. Убедитесь, что у него нет доступа к номеру кредитной карты или банковским данным. Научите ребенка использовать прозвища (ники) при общении через Интернет: анонимность - отличный способ защиты.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latin typeface="+mj-lt"/>
                <a:ea typeface="+mj-ea"/>
                <a:cs typeface="+mj-cs"/>
              </a:rPr>
              <a:t>Общие правила безопасности при 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a:solidFill>
                <a:schemeClr val="tx1"/>
              </a:solidFill>
              <a:latin typeface="+mn-lt"/>
              <a:ea typeface="+mn-ea"/>
              <a:cs typeface="+mn-cs"/>
            </a:endParaRPr>
          </a:p>
          <a:p>
            <a:pPr lvl="0"/>
            <a:r>
              <a:rPr lang="ru-RU" sz="1800" dirty="0">
                <a:solidFill>
                  <a:schemeClr val="tx1"/>
                </a:solidFill>
                <a:latin typeface="+mn-lt"/>
                <a:ea typeface="+mn-ea"/>
                <a:cs typeface="+mn-cs"/>
              </a:rPr>
              <a:t>Не следует открывать письма электронной почты, файлы или Web-страницы, полученные от людей, которые не знакомы или не внушают доверия.</a:t>
            </a:r>
          </a:p>
          <a:p>
            <a:endParaRPr lang="ru-RU" sz="1800" dirty="0"/>
          </a:p>
        </p:txBody>
      </p:sp>
      <p:pic>
        <p:nvPicPr>
          <p:cNvPr id="11266" name="Picture 2"/>
          <p:cNvPicPr>
            <a:picLocks noChangeAspect="1" noChangeArrowheads="1"/>
          </p:cNvPicPr>
          <p:nvPr/>
        </p:nvPicPr>
        <p:blipFill>
          <a:blip r:embed="rId2"/>
          <a:srcRect/>
          <a:stretch>
            <a:fillRect/>
          </a:stretch>
        </p:blipFill>
        <p:spPr bwMode="auto">
          <a:xfrm>
            <a:off x="214282" y="2786058"/>
            <a:ext cx="2357454" cy="1571636"/>
          </a:xfrm>
          <a:prstGeom prst="rect">
            <a:avLst/>
          </a:prstGeom>
          <a:noFill/>
          <a:ln w="9525">
            <a:noFill/>
            <a:miter lim="800000"/>
            <a:headEnd/>
            <a:tailEnd/>
          </a:ln>
          <a:effectLst/>
        </p:spPr>
      </p:pic>
      <p:sp>
        <p:nvSpPr>
          <p:cNvPr id="5" name="TextBox 4"/>
          <p:cNvSpPr txBox="1"/>
          <p:nvPr/>
        </p:nvSpPr>
        <p:spPr>
          <a:xfrm>
            <a:off x="2857488" y="3357562"/>
            <a:ext cx="60007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a:t>Оградите ребенка от ненадлежащего </a:t>
            </a:r>
            <a:r>
              <a:rPr lang="ru-RU" sz="1600" b="1" dirty="0" err="1"/>
              <a:t>веб-содержимого</a:t>
            </a:r>
            <a:r>
              <a:rPr lang="ru-RU" sz="1600" b="1" dirty="0"/>
              <a:t>.</a:t>
            </a:r>
          </a:p>
        </p:txBody>
      </p:sp>
      <p:sp>
        <p:nvSpPr>
          <p:cNvPr id="6" name="TextBox 5"/>
          <p:cNvSpPr txBox="1"/>
          <p:nvPr/>
        </p:nvSpPr>
        <p:spPr>
          <a:xfrm>
            <a:off x="500034" y="4572008"/>
            <a:ext cx="8286808" cy="1754326"/>
          </a:xfrm>
          <a:prstGeom prst="rect">
            <a:avLst/>
          </a:prstGeom>
          <a:noFill/>
        </p:spPr>
        <p:txBody>
          <a:bodyPr wrap="square" rtlCol="0">
            <a:spAutoFit/>
          </a:bodyPr>
          <a:lstStyle/>
          <a:p>
            <a:r>
              <a:rPr lang="ru-RU" dirty="0"/>
              <a:t>Научите его, как следует поступать при столкновении с подозрительным материалом, расскажите, что не нужно нажимать на ссылки в электронных сообщениях от неизвестных источников, открывать различные вложения. Такие ссылки могут вести на нежелательные сайты, или содержать вирусы, которые заразят Ваш компьютер. Удаляйте с Вашего компьютера следы информации, которую нежелательно обнаружить Вашему ребенку.</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latin typeface="+mj-lt"/>
                <a:ea typeface="+mj-ea"/>
                <a:cs typeface="+mj-cs"/>
              </a:rPr>
              <a:t>Общие правила безопасности при 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a:solidFill>
                <a:schemeClr val="tx1"/>
              </a:solidFill>
              <a:latin typeface="+mn-lt"/>
              <a:ea typeface="+mn-ea"/>
              <a:cs typeface="+mn-cs"/>
            </a:endParaRPr>
          </a:p>
          <a:p>
            <a:pPr lvl="0"/>
            <a:r>
              <a:rPr lang="ru-RU" sz="1800" dirty="0">
                <a:solidFill>
                  <a:schemeClr val="tx1"/>
                </a:solidFill>
                <a:latin typeface="+mn-lt"/>
                <a:ea typeface="+mn-ea"/>
                <a:cs typeface="+mn-cs"/>
              </a:rPr>
              <a:t>Встреча в реальной жизни со знакомыми по </a:t>
            </a:r>
            <a:r>
              <a:rPr lang="ru-RU" sz="1800" dirty="0" err="1">
                <a:solidFill>
                  <a:schemeClr val="tx1"/>
                </a:solidFill>
                <a:latin typeface="+mn-lt"/>
                <a:ea typeface="+mn-ea"/>
                <a:cs typeface="+mn-cs"/>
              </a:rPr>
              <a:t>Интернет-общению</a:t>
            </a:r>
            <a:r>
              <a:rPr lang="ru-RU" sz="1800" dirty="0">
                <a:solidFill>
                  <a:schemeClr val="tx1"/>
                </a:solidFill>
                <a:latin typeface="+mn-lt"/>
                <a:ea typeface="+mn-ea"/>
                <a:cs typeface="+mn-cs"/>
              </a:rPr>
              <a:t> не является очень хорошей идеей, поскольку люди могут быть разными в электронном общении и при реальной встрече, и, если ребенок желает встретиться с ними, родителям следует пойти на первую встречу вместе.</a:t>
            </a:r>
          </a:p>
          <a:p>
            <a:endParaRPr lang="ru-RU" sz="1800" dirty="0"/>
          </a:p>
        </p:txBody>
      </p:sp>
      <p:pic>
        <p:nvPicPr>
          <p:cNvPr id="12290" name="Picture 2"/>
          <p:cNvPicPr>
            <a:picLocks noChangeAspect="1" noChangeArrowheads="1"/>
          </p:cNvPicPr>
          <p:nvPr/>
        </p:nvPicPr>
        <p:blipFill>
          <a:blip r:embed="rId2"/>
          <a:srcRect/>
          <a:stretch>
            <a:fillRect/>
          </a:stretch>
        </p:blipFill>
        <p:spPr bwMode="auto">
          <a:xfrm>
            <a:off x="142844" y="3071810"/>
            <a:ext cx="1928826" cy="1285884"/>
          </a:xfrm>
          <a:prstGeom prst="rect">
            <a:avLst/>
          </a:prstGeom>
          <a:noFill/>
          <a:ln w="9525">
            <a:noFill/>
            <a:miter lim="800000"/>
            <a:headEnd/>
            <a:tailEnd/>
          </a:ln>
          <a:effectLst/>
        </p:spPr>
      </p:pic>
      <p:sp>
        <p:nvSpPr>
          <p:cNvPr id="5" name="TextBox 4"/>
          <p:cNvSpPr txBox="1"/>
          <p:nvPr/>
        </p:nvSpPr>
        <p:spPr>
          <a:xfrm>
            <a:off x="2428860" y="3143248"/>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a:t>Ребенок должен понять, что его виртуальный собеседник может выдавать себя за другого.</a:t>
            </a:r>
          </a:p>
        </p:txBody>
      </p:sp>
      <p:sp>
        <p:nvSpPr>
          <p:cNvPr id="6" name="TextBox 5"/>
          <p:cNvSpPr txBox="1"/>
          <p:nvPr/>
        </p:nvSpPr>
        <p:spPr>
          <a:xfrm>
            <a:off x="928662" y="4857760"/>
            <a:ext cx="7715304" cy="1477328"/>
          </a:xfrm>
          <a:prstGeom prst="rect">
            <a:avLst/>
          </a:prstGeom>
          <a:noFill/>
        </p:spPr>
        <p:txBody>
          <a:bodyPr wrap="square" rtlCol="0">
            <a:spAutoFit/>
          </a:bodyPr>
          <a:lstStyle/>
          <a:p>
            <a:r>
              <a:rPr lang="ru-RU" dirty="0"/>
              <a:t>Отсутствием возможности видеть и слышать других пользователей легко воспользоваться. И 10-летний друг Вашего ребенка по чату в реальности может оказаться злоумышленником. Поэтому запретите ребенку назначать встречи с виртуальными знакомыми без вашего ведома.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latin typeface="+mj-lt"/>
                <a:ea typeface="+mj-ea"/>
                <a:cs typeface="+mj-cs"/>
              </a:rPr>
              <a:t>Общие правила безопасности при 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a:p>
          <a:p>
            <a:pPr lvl="0"/>
            <a:r>
              <a:rPr lang="ru-RU" sz="1800" dirty="0"/>
              <a:t>Установите несколько четких и жестких правил для ребенка, чтобы контролировать расписание, время подключения и способ использования им Интернета. Убедитесь, что установленные правила выполняются. Особенно важно контролировать выход ребенка в Интернет в ночное время.</a:t>
            </a:r>
            <a:endParaRPr lang="ru-RU" sz="1800" dirty="0">
              <a:solidFill>
                <a:schemeClr val="tx1"/>
              </a:solidFill>
              <a:latin typeface="+mn-lt"/>
              <a:ea typeface="+mn-ea"/>
              <a:cs typeface="+mn-cs"/>
            </a:endParaRPr>
          </a:p>
          <a:p>
            <a:pPr lvl="0"/>
            <a:r>
              <a:rPr lang="ru-RU" sz="1800" dirty="0"/>
              <a:t>Хороший антивирус – союзник в защите Вашего ребенка от опасностей Интернета.</a:t>
            </a:r>
          </a:p>
          <a:p>
            <a:pPr lvl="0"/>
            <a:r>
              <a:rPr lang="ru-RU" sz="1800" dirty="0">
                <a:solidFill>
                  <a:schemeClr val="tx1"/>
                </a:solidFill>
                <a:latin typeface="+mn-lt"/>
                <a:ea typeface="+mn-ea"/>
                <a:cs typeface="+mn-cs"/>
              </a:rPr>
              <a:t>Ребенку не следует давать свой пароль кому-либо, за исключением взрослых членов семьи.</a:t>
            </a:r>
          </a:p>
          <a:p>
            <a:pPr lvl="0"/>
            <a:r>
              <a:rPr lang="ru-RU" sz="1800" dirty="0">
                <a:solidFill>
                  <a:schemeClr val="tx1"/>
                </a:solidFill>
                <a:latin typeface="+mn-lt"/>
                <a:ea typeface="+mn-ea"/>
                <a:cs typeface="+mn-cs"/>
              </a:rPr>
              <a:t>Следует объяснить ребенку, что он не должен делать того, что может стоить семье денег, кроме случаев, когда рядом с ним находятся родители.</a:t>
            </a:r>
          </a:p>
          <a:p>
            <a:endParaRPr lang="ru-RU"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b="10211"/>
          <a:stretch>
            <a:fillRect/>
          </a:stretch>
        </p:blipFill>
        <p:spPr bwMode="auto">
          <a:xfrm>
            <a:off x="0" y="1142984"/>
            <a:ext cx="9144000" cy="571501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Инструкции по безопасному общению в чатах</a:t>
            </a:r>
            <a:br>
              <a:rPr lang="ru-RU" b="1"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2400" dirty="0">
                <a:solidFill>
                  <a:schemeClr val="tx1"/>
                </a:solidFill>
                <a:latin typeface="+mn-lt"/>
                <a:ea typeface="+mn-ea"/>
                <a:cs typeface="+mn-cs"/>
              </a:rPr>
              <a:t>1. Не доверяйте никому вашу личную информацию. </a:t>
            </a:r>
          </a:p>
          <a:p>
            <a:pPr>
              <a:buNone/>
            </a:pPr>
            <a:r>
              <a:rPr lang="ru-RU" sz="2400" dirty="0">
                <a:solidFill>
                  <a:schemeClr val="tx1"/>
                </a:solidFill>
                <a:latin typeface="+mn-lt"/>
                <a:ea typeface="+mn-ea"/>
                <a:cs typeface="+mn-cs"/>
              </a:rPr>
              <a:t>2. Сообщайте администратору чата о проявлениях оскорбительного поведения участников. </a:t>
            </a:r>
          </a:p>
          <a:p>
            <a:pPr>
              <a:buNone/>
            </a:pPr>
            <a:r>
              <a:rPr lang="ru-RU" sz="2400" dirty="0">
                <a:solidFill>
                  <a:schemeClr val="tx1"/>
                </a:solidFill>
                <a:latin typeface="+mn-lt"/>
                <a:ea typeface="+mn-ea"/>
                <a:cs typeface="+mn-cs"/>
              </a:rPr>
              <a:t>3. Если вам неприятно находиться в чате, покиньте его.</a:t>
            </a:r>
          </a:p>
          <a:p>
            <a:pPr>
              <a:buNone/>
            </a:pPr>
            <a:r>
              <a:rPr lang="ru-RU" sz="2400" dirty="0">
                <a:solidFill>
                  <a:schemeClr val="tx1"/>
                </a:solidFill>
                <a:latin typeface="+mn-lt"/>
                <a:ea typeface="+mn-ea"/>
                <a:cs typeface="+mn-cs"/>
              </a:rPr>
              <a:t>4. Если вам что-то не понравилось, обязательно расскажите об этом родителям. </a:t>
            </a:r>
          </a:p>
          <a:p>
            <a:pPr>
              <a:buNone/>
            </a:pPr>
            <a:r>
              <a:rPr lang="ru-RU" sz="2400" dirty="0">
                <a:solidFill>
                  <a:schemeClr val="tx1"/>
                </a:solidFill>
                <a:latin typeface="+mn-lt"/>
                <a:ea typeface="+mn-ea"/>
                <a:cs typeface="+mn-cs"/>
              </a:rPr>
              <a:t>5. Будьте тактичны по отношению к другим людям в чате.</a:t>
            </a:r>
          </a:p>
          <a:p>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 Интернет-зависимость у учащихся</a:t>
            </a:r>
            <a:endParaRPr lang="ru-RU" dirty="0"/>
          </a:p>
        </p:txBody>
      </p:sp>
      <p:sp>
        <p:nvSpPr>
          <p:cNvPr id="3" name="Содержимое 2"/>
          <p:cNvSpPr>
            <a:spLocks noGrp="1"/>
          </p:cNvSpPr>
          <p:nvPr>
            <p:ph idx="1"/>
          </p:nvPr>
        </p:nvSpPr>
        <p:spPr>
          <a:xfrm>
            <a:off x="457200" y="1412776"/>
            <a:ext cx="8229600" cy="5105400"/>
          </a:xfrm>
        </p:spPr>
        <p:txBody>
          <a:bodyPr/>
          <a:lstStyle/>
          <a:p>
            <a:pPr lvl="0"/>
            <a:r>
              <a:rPr lang="ru-RU" sz="1400" dirty="0">
                <a:solidFill>
                  <a:schemeClr val="tx1"/>
                </a:solidFill>
                <a:latin typeface="+mn-lt"/>
                <a:ea typeface="+mn-ea"/>
                <a:cs typeface="+mn-cs"/>
              </a:rPr>
              <a:t>экономический аспект: неспособность и нежелание отвлечься даже на короткое время от работы в Интернете; досада и раздражение, возникающие при вынужденных отвлечениях, и навязчивые размышления об Интернете в такие периоды; стремление проводить за работой в Интернете все увеличивающиеся отрезки времени и неспособность спланировать время окончания конкретного сеанса работы; побуждение тратить на Интернет все больше денег, не останавливаясь перед влезанием в долги;</a:t>
            </a:r>
          </a:p>
          <a:p>
            <a:pPr lvl="0"/>
            <a:r>
              <a:rPr lang="ru-RU" sz="1400" dirty="0">
                <a:solidFill>
                  <a:schemeClr val="tx1"/>
                </a:solidFill>
                <a:latin typeface="+mn-lt"/>
                <a:ea typeface="+mn-ea"/>
                <a:cs typeface="+mn-cs"/>
              </a:rPr>
              <a:t>межличностный аспект: готовность лгать друзьям и членам семьи, преуменьшая длительность и частоту работы в Интернете, способность и склонность забывать при работе в Интернете о домашних делах и учебе, важных личных встречах, пренебрегая занятиями; стремление и способность освободиться на время работы в Интернете от ранее возникнувших чувств вины или беспомощности, от состояний тревоги или депрессии, обретение ощущения эмоционального подъема и своеобразной эйфории; нежелание принимать критику подобного рода образа жизни; готовность мириться с потерей друзей и круга общения из-за поглощенности работой в Интернете; </a:t>
            </a:r>
          </a:p>
          <a:p>
            <a:pPr lvl="0"/>
            <a:r>
              <a:rPr lang="ru-RU" sz="1400" dirty="0">
                <a:solidFill>
                  <a:schemeClr val="tx1"/>
                </a:solidFill>
                <a:latin typeface="+mn-lt"/>
                <a:ea typeface="+mn-ea"/>
                <a:cs typeface="+mn-cs"/>
              </a:rPr>
              <a:t>аспект здоровья: резкое сокращение длительности сна; избегание физической активности, пренебрежение личной гигиеной; постоянное забывание о еде. </a:t>
            </a:r>
          </a:p>
          <a:p>
            <a:pPr lvl="0"/>
            <a:r>
              <a:rPr lang="ru-RU" sz="1400" dirty="0">
                <a:solidFill>
                  <a:schemeClr val="tx1"/>
                </a:solidFill>
                <a:latin typeface="+mn-lt"/>
                <a:ea typeface="+mn-ea"/>
                <a:cs typeface="+mn-cs"/>
              </a:rPr>
              <a:t>За проявлениями зависимости от Интернета нередко скрываются другие навязчивые потребности либо психические отклонения. </a:t>
            </a:r>
          </a:p>
          <a:p>
            <a:endParaRPr lang="ru-RU"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Преодоление </a:t>
            </a:r>
            <a:r>
              <a:rPr lang="ru-RU" b="1" dirty="0" err="1">
                <a:solidFill>
                  <a:schemeClr val="bg1"/>
                </a:solidFill>
                <a:latin typeface="+mj-lt"/>
                <a:ea typeface="+mj-ea"/>
                <a:cs typeface="+mj-cs"/>
              </a:rPr>
              <a:t>Интернет-зависимости</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600" dirty="0">
                <a:solidFill>
                  <a:schemeClr val="tx1"/>
                </a:solidFill>
                <a:latin typeface="+mn-lt"/>
                <a:ea typeface="+mn-ea"/>
                <a:cs typeface="+mn-cs"/>
              </a:rPr>
              <a:t>1.    Признайте свою зависимость. «Патологическое использование компьютера» можно распознать по «симптомам» навязчивой потребности, пропущенным урокам и встречам, забытой и не­сделанной домашней работе, потере контакта с друзьями и родственниками.</a:t>
            </a:r>
          </a:p>
          <a:p>
            <a:pPr>
              <a:buNone/>
            </a:pPr>
            <a:r>
              <a:rPr lang="ru-RU" sz="1600" dirty="0">
                <a:solidFill>
                  <a:schemeClr val="tx1"/>
                </a:solidFill>
                <a:latin typeface="+mn-lt"/>
                <a:ea typeface="+mn-ea"/>
                <a:cs typeface="+mn-cs"/>
              </a:rPr>
              <a:t>2.    Определите проблемы, лежащие в основе зависимости. В зави­симости от возраста человека, такие моменты, как неуверен­ность в будущем, трудность успевать в школе или проблемы социальных отношений могут подвигнуть ребенка на побег в гостеприимные виртуальные миры.</a:t>
            </a:r>
          </a:p>
          <a:p>
            <a:pPr>
              <a:buAutoNum type="arabicPeriod" startAt="3"/>
            </a:pPr>
            <a:r>
              <a:rPr lang="ru-RU" sz="1600" dirty="0">
                <a:solidFill>
                  <a:schemeClr val="tx1"/>
                </a:solidFill>
                <a:latin typeface="+mn-lt"/>
                <a:ea typeface="+mn-ea"/>
                <a:cs typeface="+mn-cs"/>
              </a:rPr>
              <a:t>Решайте реальные проблемы. Стараясь избежать стрессовых ситуаций, мы только усложняем их. </a:t>
            </a:r>
          </a:p>
          <a:p>
            <a:pPr>
              <a:buAutoNum type="arabicPeriod" startAt="3"/>
            </a:pPr>
            <a:r>
              <a:rPr lang="ru-RU" sz="1600" dirty="0">
                <a:solidFill>
                  <a:schemeClr val="tx1"/>
                </a:solidFill>
                <a:latin typeface="+mn-lt"/>
                <a:ea typeface="+mn-ea"/>
                <a:cs typeface="+mn-cs"/>
              </a:rPr>
              <a:t> Контролируйте работу на компьютере. Совсем не обязательно полностью выключать его — можно просто ограничить время нахождения в Интернете. В зависимости от возраста родители или сам учащийся могут взять на себя эту ответственность. Все виды деятельности должны быть выстроены по их прио­ритетности. Общение в Интернете не должно происходить до выполнения домашней работы или других обязанностей.</a:t>
            </a:r>
          </a:p>
          <a:p>
            <a:pPr>
              <a:buNone/>
            </a:pPr>
            <a:r>
              <a:rPr lang="ru-RU" sz="1600" dirty="0">
                <a:solidFill>
                  <a:schemeClr val="tx1"/>
                </a:solidFill>
                <a:latin typeface="+mn-lt"/>
                <a:ea typeface="+mn-ea"/>
                <a:cs typeface="+mn-cs"/>
              </a:rPr>
              <a:t>5.    Проводите различие между интерактивной фантазией и полез­ным использованием Интернета.</a:t>
            </a:r>
          </a:p>
          <a:p>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E0D90E-912D-42BB-A9F6-FFC2A33E9CF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2DFB6C5-C75C-434A-BA6E-3466E34356A0}"/>
              </a:ext>
            </a:extLst>
          </p:cNvPr>
          <p:cNvSpPr>
            <a:spLocks noGrp="1"/>
          </p:cNvSpPr>
          <p:nvPr>
            <p:ph idx="1"/>
          </p:nvPr>
        </p:nvSpPr>
        <p:spPr/>
        <p:txBody>
          <a:bodyPr/>
          <a:lstStyle/>
          <a:p>
            <a:pPr marL="0" indent="0">
              <a:buNone/>
            </a:pPr>
            <a:endParaRPr lang="ru-RU" dirty="0"/>
          </a:p>
          <a:p>
            <a:pPr marL="0" indent="0" algn="ctr">
              <a:buNone/>
            </a:pPr>
            <a:r>
              <a:rPr lang="ru-RU" dirty="0"/>
              <a:t>Интернет позволяет:</a:t>
            </a:r>
          </a:p>
          <a:p>
            <a:pPr marL="0" indent="0" algn="ctr">
              <a:buNone/>
            </a:pPr>
            <a:endParaRPr lang="ru-RU" dirty="0"/>
          </a:p>
          <a:p>
            <a:r>
              <a:rPr lang="ru-RU" dirty="0"/>
              <a:t>Общаться с друзьями, коллегами</a:t>
            </a:r>
          </a:p>
          <a:p>
            <a:pPr marL="0" indent="0">
              <a:buNone/>
            </a:pPr>
            <a:endParaRPr lang="ru-RU" dirty="0"/>
          </a:p>
          <a:p>
            <a:r>
              <a:rPr lang="ru-RU" dirty="0"/>
              <a:t>Получать доступ к информации и развлечениям</a:t>
            </a:r>
          </a:p>
          <a:p>
            <a:pPr marL="0" indent="0">
              <a:buNone/>
            </a:pPr>
            <a:endParaRPr lang="ru-RU" dirty="0"/>
          </a:p>
          <a:p>
            <a:r>
              <a:rPr lang="ru-RU" dirty="0"/>
              <a:t>Учиться</a:t>
            </a:r>
          </a:p>
        </p:txBody>
      </p:sp>
    </p:spTree>
    <p:extLst>
      <p:ext uri="{BB962C8B-B14F-4D97-AF65-F5344CB8AC3E}">
        <p14:creationId xmlns:p14="http://schemas.microsoft.com/office/powerpoint/2010/main" val="879535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6853307-68DF-491E-BE4E-0C910183DEB3}"/>
              </a:ext>
            </a:extLst>
          </p:cNvPr>
          <p:cNvSpPr>
            <a:spLocks noGrp="1"/>
          </p:cNvSpPr>
          <p:nvPr>
            <p:ph idx="1"/>
          </p:nvPr>
        </p:nvSpPr>
        <p:spPr/>
        <p:txBody>
          <a:bodyPr/>
          <a:lstStyle/>
          <a:p>
            <a:r>
              <a:rPr lang="ru-RU" dirty="0"/>
              <a:t> </a:t>
            </a:r>
            <a:r>
              <a:rPr lang="ru-RU" sz="1800" dirty="0"/>
              <a:t>Необходимо заменить одно увлечение другим. </a:t>
            </a:r>
          </a:p>
          <a:p>
            <a:pPr marL="0" indent="0">
              <a:buNone/>
            </a:pPr>
            <a:r>
              <a:rPr lang="ru-RU" sz="1800" dirty="0"/>
              <a:t>Если ребенок достаточно загружен в школе, кружках, проводит много времени на свежем воздухе, часто общается со сверстниками, он не будет сильно интересоваться развлекательными возможностями компьютера. Однако если это происходит, возможно, вашему ребенку просто не хватает элемента игры. Самое время достать из кладовок шашки, домино, лото, другие настольные игры.   </a:t>
            </a:r>
          </a:p>
          <a:p>
            <a:pPr marL="0" indent="0">
              <a:buNone/>
            </a:pPr>
            <a:r>
              <a:rPr lang="ru-RU" sz="1800" dirty="0"/>
              <a:t>	Компьютерная зависимость  существует, но встречается в жизни не так часто, как в газетных статьях.  Компьютер в данном случае играет  роль  «убежища» для уже психологически неблагополучного ребенка. Такую же роль могли бы сыграть сладости, сигареты, алкоголь и многие другие опасные пристрастия. Если вы все же опасаетесь, что у вашего ребенка возникла зависимость, лучше обратиться к детскому психологу.</a:t>
            </a:r>
          </a:p>
        </p:txBody>
      </p:sp>
      <p:sp>
        <p:nvSpPr>
          <p:cNvPr id="4" name="Заголовок 1">
            <a:extLst>
              <a:ext uri="{FF2B5EF4-FFF2-40B4-BE49-F238E27FC236}">
                <a16:creationId xmlns:a16="http://schemas.microsoft.com/office/drawing/2014/main" id="{E8B71175-195C-46ED-9725-D4038E4B91E4}"/>
              </a:ext>
            </a:extLst>
          </p:cNvPr>
          <p:cNvSpPr txBox="1">
            <a:spLocks/>
          </p:cNvSpPr>
          <p:nvPr/>
        </p:nvSpPr>
        <p:spPr bwMode="white">
          <a:xfrm>
            <a:off x="2627784" y="620688"/>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a:lstStyle>
          <a:p>
            <a:r>
              <a:rPr lang="ru-RU" b="1" kern="0" dirty="0"/>
              <a:t>Преодоление Интернет-зависимости</a:t>
            </a:r>
            <a:br>
              <a:rPr lang="ru-RU" kern="0" dirty="0"/>
            </a:br>
            <a:endParaRPr lang="ru-RU" kern="0" dirty="0"/>
          </a:p>
        </p:txBody>
      </p:sp>
    </p:spTree>
    <p:extLst>
      <p:ext uri="{BB962C8B-B14F-4D97-AF65-F5344CB8AC3E}">
        <p14:creationId xmlns:p14="http://schemas.microsoft.com/office/powerpoint/2010/main" val="944819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688B58-6ECE-49C2-992C-9BF0EAFADBB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BE248CE-A042-4B82-A8A4-B978CE5C1241}"/>
              </a:ext>
            </a:extLst>
          </p:cNvPr>
          <p:cNvSpPr>
            <a:spLocks noGrp="1"/>
          </p:cNvSpPr>
          <p:nvPr>
            <p:ph idx="1"/>
          </p:nvPr>
        </p:nvSpPr>
        <p:spPr>
          <a:xfrm>
            <a:off x="457200" y="1219200"/>
            <a:ext cx="8363272" cy="5105400"/>
          </a:xfrm>
        </p:spPr>
        <p:txBody>
          <a:bodyPr/>
          <a:lstStyle/>
          <a:p>
            <a:r>
              <a:rPr lang="ru-RU" dirty="0"/>
              <a:t>Интернет является прекрасным источником для новых знаний, помогает в учёбе, занимает досуг. Но в то же время , </a:t>
            </a:r>
            <a:r>
              <a:rPr lang="ru-RU" b="1" dirty="0"/>
              <a:t>Сеть</a:t>
            </a:r>
            <a:r>
              <a:rPr lang="ru-RU" dirty="0"/>
              <a:t> таит в себе много опасностей. Обязательно необходимо объяснять детям, что могут возникать различные неприятные ситуации и то, как из них лучшим образом выходить. Помните, что безопасность ваших детей в интернете на 90% зависит от вас.</a:t>
            </a:r>
          </a:p>
        </p:txBody>
      </p:sp>
    </p:spTree>
    <p:extLst>
      <p:ext uri="{BB962C8B-B14F-4D97-AF65-F5344CB8AC3E}">
        <p14:creationId xmlns:p14="http://schemas.microsoft.com/office/powerpoint/2010/main" val="196484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B315DA-ABA7-454C-AE55-8462DC15823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B05E8D5-E5E2-4DC5-85EB-C66319BF76E4}"/>
              </a:ext>
            </a:extLst>
          </p:cNvPr>
          <p:cNvSpPr>
            <a:spLocks noGrp="1"/>
          </p:cNvSpPr>
          <p:nvPr>
            <p:ph idx="1"/>
          </p:nvPr>
        </p:nvSpPr>
        <p:spPr/>
        <p:txBody>
          <a:bodyPr/>
          <a:lstStyle/>
          <a:p>
            <a:endParaRPr lang="ru-RU" dirty="0"/>
          </a:p>
          <a:p>
            <a:r>
              <a:rPr lang="ru-RU" sz="3600" dirty="0"/>
              <a:t>Федеральный закон №436 ФЗ </a:t>
            </a:r>
          </a:p>
          <a:p>
            <a:pPr marL="0" indent="0">
              <a:buNone/>
            </a:pPr>
            <a:r>
              <a:rPr lang="ru-RU" sz="3600" dirty="0"/>
              <a:t>«О защите детей от информации, причиняющей вред их здоровью и развитию» </a:t>
            </a:r>
          </a:p>
        </p:txBody>
      </p:sp>
    </p:spTree>
    <p:extLst>
      <p:ext uri="{BB962C8B-B14F-4D97-AF65-F5344CB8AC3E}">
        <p14:creationId xmlns:p14="http://schemas.microsoft.com/office/powerpoint/2010/main" val="211922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843BAC-D33C-44B1-82F8-E4EB6A496CFC}"/>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686BDA02-9F50-404F-96F2-457E538BD6EE}"/>
              </a:ext>
            </a:extLst>
          </p:cNvPr>
          <p:cNvPicPr>
            <a:picLocks noGrp="1" noChangeAspect="1"/>
          </p:cNvPicPr>
          <p:nvPr>
            <p:ph idx="1"/>
          </p:nvPr>
        </p:nvPicPr>
        <p:blipFill rotWithShape="1">
          <a:blip r:embed="rId2"/>
          <a:srcRect l="10154" t="9926" r="11581" b="2964"/>
          <a:stretch/>
        </p:blipFill>
        <p:spPr>
          <a:xfrm>
            <a:off x="179512" y="1268760"/>
            <a:ext cx="8638993" cy="5408599"/>
          </a:xfrm>
          <a:prstGeom prst="rect">
            <a:avLst/>
          </a:prstGeom>
        </p:spPr>
      </p:pic>
    </p:spTree>
    <p:extLst>
      <p:ext uri="{BB962C8B-B14F-4D97-AF65-F5344CB8AC3E}">
        <p14:creationId xmlns:p14="http://schemas.microsoft.com/office/powerpoint/2010/main" val="411145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a:t>Угрозы сети Интернет</a:t>
            </a:r>
          </a:p>
        </p:txBody>
      </p:sp>
      <p:sp>
        <p:nvSpPr>
          <p:cNvPr id="3" name="Содержимое 2"/>
          <p:cNvSpPr>
            <a:spLocks noGrp="1"/>
          </p:cNvSpPr>
          <p:nvPr>
            <p:ph idx="1"/>
          </p:nvPr>
        </p:nvSpPr>
        <p:spPr/>
        <p:txBody>
          <a:bodyPr/>
          <a:lstStyle/>
          <a:p>
            <a:r>
              <a:rPr lang="ru-RU" sz="2800" b="1" dirty="0">
                <a:solidFill>
                  <a:srgbClr val="FF0000"/>
                </a:solidFill>
              </a:rPr>
              <a:t>Контакты с незнакомыми людьми с помощью социальных сетей, чатов</a:t>
            </a:r>
            <a:r>
              <a:rPr lang="ru-RU" sz="2800" dirty="0">
                <a:solidFill>
                  <a:srgbClr val="FF0000"/>
                </a:solidFill>
              </a:rPr>
              <a:t>. </a:t>
            </a:r>
            <a:r>
              <a:rPr lang="ru-RU" sz="2800" dirty="0"/>
              <a:t>Все чаще и чаще злоумышленники используют эти каналы для того, чтобы заставить детей выдать личную информацию..</a:t>
            </a:r>
          </a:p>
          <a:p>
            <a:endParaRPr lang="ru-RU" sz="1600" dirty="0"/>
          </a:p>
          <a:p>
            <a:endParaRPr lang="ru-RU" sz="1600" dirty="0"/>
          </a:p>
          <a:p>
            <a:pPr marL="0" indent="0">
              <a:buNone/>
            </a:pPr>
            <a:endParaRPr lang="ru-RU" sz="1600" dirty="0"/>
          </a:p>
          <a:p>
            <a:endParaRPr lang="ru-RU" sz="1600" dirty="0"/>
          </a:p>
          <a:p>
            <a:endParaRPr lang="ru-RU" sz="1600" dirty="0"/>
          </a:p>
          <a:p>
            <a:endParaRPr lang="ru-RU" sz="1600" dirty="0"/>
          </a:p>
          <a:p>
            <a:endParaRPr lang="ru-RU" sz="1600" dirty="0"/>
          </a:p>
        </p:txBody>
      </p:sp>
      <p:pic>
        <p:nvPicPr>
          <p:cNvPr id="9218" name="Picture 2"/>
          <p:cNvPicPr>
            <a:picLocks noChangeAspect="1" noChangeArrowheads="1"/>
          </p:cNvPicPr>
          <p:nvPr/>
        </p:nvPicPr>
        <p:blipFill>
          <a:blip r:embed="rId2"/>
          <a:srcRect/>
          <a:stretch>
            <a:fillRect/>
          </a:stretch>
        </p:blipFill>
        <p:spPr bwMode="auto">
          <a:xfrm>
            <a:off x="899592" y="4365104"/>
            <a:ext cx="2158694" cy="1439129"/>
          </a:xfrm>
          <a:prstGeom prst="rect">
            <a:avLst/>
          </a:prstGeom>
          <a:noFill/>
          <a:ln w="9525">
            <a:noFill/>
            <a:miter lim="800000"/>
            <a:headEnd/>
            <a:tailEnd/>
          </a:ln>
          <a:effectLst/>
        </p:spPr>
      </p:pic>
      <p:sp>
        <p:nvSpPr>
          <p:cNvPr id="5" name="TextBox 4"/>
          <p:cNvSpPr txBox="1"/>
          <p:nvPr/>
        </p:nvSpPr>
        <p:spPr>
          <a:xfrm>
            <a:off x="3419872" y="4422948"/>
            <a:ext cx="5214974"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a:t>Взрослые люди выдавали себя за сверстника ребёнка или выдуманных персонажей, чтобы войти к ребёнку в доверие и завести пошлые беседы с ним или даже договориться о личной встрече.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37F4601-91A5-4543-89AF-6C9E91121C64}"/>
              </a:ext>
            </a:extLst>
          </p:cNvPr>
          <p:cNvSpPr>
            <a:spLocks noGrp="1"/>
          </p:cNvSpPr>
          <p:nvPr>
            <p:ph idx="1"/>
          </p:nvPr>
        </p:nvSpPr>
        <p:spPr/>
        <p:txBody>
          <a:bodyPr/>
          <a:lstStyle/>
          <a:p>
            <a:r>
              <a:rPr lang="ru-RU" b="1" dirty="0">
                <a:solidFill>
                  <a:srgbClr val="FF0000"/>
                </a:solidFill>
              </a:rPr>
              <a:t>Неконтролируемые покупки. </a:t>
            </a:r>
          </a:p>
          <a:p>
            <a:r>
              <a:rPr lang="ru-RU" sz="2800" dirty="0"/>
              <a:t>Не смотря на то, что покупки через Интернет пока еще являются экзотикой для многих из нас, однако недалек тот час, когда эта угроза может стать весьма актуальной.</a:t>
            </a:r>
          </a:p>
          <a:p>
            <a:endParaRPr lang="ru-RU" dirty="0"/>
          </a:p>
          <a:p>
            <a:endParaRPr lang="ru-RU" dirty="0"/>
          </a:p>
        </p:txBody>
      </p:sp>
      <p:sp>
        <p:nvSpPr>
          <p:cNvPr id="4" name="TextBox 3">
            <a:extLst>
              <a:ext uri="{FF2B5EF4-FFF2-40B4-BE49-F238E27FC236}">
                <a16:creationId xmlns:a16="http://schemas.microsoft.com/office/drawing/2014/main" id="{818B7916-FF17-449F-ADA0-578E113605AC}"/>
              </a:ext>
            </a:extLst>
          </p:cNvPr>
          <p:cNvSpPr txBox="1"/>
          <p:nvPr/>
        </p:nvSpPr>
        <p:spPr>
          <a:xfrm>
            <a:off x="3543264" y="3933056"/>
            <a:ext cx="5143536"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a:t>Если Ваши дети имеют доступ к Вашим банковским данным или номеру кредитной карты, они могут приобрести практически что угодно через Интернет, от </a:t>
            </a:r>
            <a:r>
              <a:rPr lang="ru-RU" sz="1600" b="1" dirty="0" err="1"/>
              <a:t>постера</a:t>
            </a:r>
            <a:r>
              <a:rPr lang="ru-RU" sz="1600" b="1" dirty="0"/>
              <a:t> до роскошной машины, или оплатить услуги, варьирующиеся от онлайновых игр до путешествия вокруг света.</a:t>
            </a:r>
          </a:p>
        </p:txBody>
      </p:sp>
      <p:pic>
        <p:nvPicPr>
          <p:cNvPr id="5" name="Рисунок 4">
            <a:extLst>
              <a:ext uri="{FF2B5EF4-FFF2-40B4-BE49-F238E27FC236}">
                <a16:creationId xmlns:a16="http://schemas.microsoft.com/office/drawing/2014/main" id="{D810633B-A7DA-4CD5-8104-C341FEF4ED58}"/>
              </a:ext>
            </a:extLst>
          </p:cNvPr>
          <p:cNvPicPr>
            <a:picLocks noChangeAspect="1"/>
          </p:cNvPicPr>
          <p:nvPr/>
        </p:nvPicPr>
        <p:blipFill>
          <a:blip r:embed="rId2"/>
          <a:stretch>
            <a:fillRect/>
          </a:stretch>
        </p:blipFill>
        <p:spPr>
          <a:xfrm>
            <a:off x="755576" y="3933056"/>
            <a:ext cx="2388221" cy="1587464"/>
          </a:xfrm>
          <a:prstGeom prst="rect">
            <a:avLst/>
          </a:prstGeom>
        </p:spPr>
      </p:pic>
      <p:sp>
        <p:nvSpPr>
          <p:cNvPr id="7" name="Заголовок 1">
            <a:extLst>
              <a:ext uri="{FF2B5EF4-FFF2-40B4-BE49-F238E27FC236}">
                <a16:creationId xmlns:a16="http://schemas.microsoft.com/office/drawing/2014/main" id="{17B66D4E-07C2-4C06-812B-DACECF493FBB}"/>
              </a:ext>
            </a:extLst>
          </p:cNvPr>
          <p:cNvSpPr txBox="1">
            <a:spLocks/>
          </p:cNvSpPr>
          <p:nvPr/>
        </p:nvSpPr>
        <p:spPr bwMode="white">
          <a:xfrm>
            <a:off x="2428860" y="357166"/>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a:lstStyle>
          <a:p>
            <a:r>
              <a:rPr lang="ru-RU" kern="0"/>
              <a:t>Угрозы сети Интернет</a:t>
            </a:r>
            <a:endParaRPr lang="ru-RU" kern="0" dirty="0"/>
          </a:p>
        </p:txBody>
      </p:sp>
    </p:spTree>
    <p:extLst>
      <p:ext uri="{BB962C8B-B14F-4D97-AF65-F5344CB8AC3E}">
        <p14:creationId xmlns:p14="http://schemas.microsoft.com/office/powerpoint/2010/main" val="72138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F9E5F81-AA89-442E-A301-55D1563735D6}"/>
              </a:ext>
            </a:extLst>
          </p:cNvPr>
          <p:cNvSpPr>
            <a:spLocks noGrp="1"/>
          </p:cNvSpPr>
          <p:nvPr>
            <p:ph idx="1"/>
          </p:nvPr>
        </p:nvSpPr>
        <p:spPr>
          <a:xfrm>
            <a:off x="457200" y="1219200"/>
            <a:ext cx="8229600" cy="5105400"/>
          </a:xfrm>
        </p:spPr>
        <p:txBody>
          <a:bodyPr/>
          <a:lstStyle/>
          <a:p>
            <a:pPr marL="0" indent="0" algn="ctr">
              <a:buNone/>
            </a:pPr>
            <a:r>
              <a:rPr lang="ru-RU" b="1" dirty="0">
                <a:solidFill>
                  <a:srgbClr val="FF0000"/>
                </a:solidFill>
              </a:rPr>
              <a:t>Деструктивные молодежные движения, секты.</a:t>
            </a:r>
          </a:p>
          <a:p>
            <a:r>
              <a:rPr lang="ru-RU" sz="2800" dirty="0"/>
              <a:t>Ребенок может поверить, что шрамы - это красиво, а суицид – всего лишь способ избавления от проблем.</a:t>
            </a:r>
          </a:p>
          <a:p>
            <a:endParaRPr lang="ru-RU" dirty="0"/>
          </a:p>
        </p:txBody>
      </p:sp>
      <p:pic>
        <p:nvPicPr>
          <p:cNvPr id="4" name="Рисунок 3">
            <a:extLst>
              <a:ext uri="{FF2B5EF4-FFF2-40B4-BE49-F238E27FC236}">
                <a16:creationId xmlns:a16="http://schemas.microsoft.com/office/drawing/2014/main" id="{5E9137A9-5F8A-402C-B029-6D77B2C3D5E7}"/>
              </a:ext>
            </a:extLst>
          </p:cNvPr>
          <p:cNvPicPr>
            <a:picLocks noChangeAspect="1"/>
          </p:cNvPicPr>
          <p:nvPr/>
        </p:nvPicPr>
        <p:blipFill>
          <a:blip r:embed="rId2"/>
          <a:stretch>
            <a:fillRect/>
          </a:stretch>
        </p:blipFill>
        <p:spPr>
          <a:xfrm>
            <a:off x="683568" y="3933056"/>
            <a:ext cx="3419872" cy="2137420"/>
          </a:xfrm>
          <a:prstGeom prst="rect">
            <a:avLst/>
          </a:prstGeom>
        </p:spPr>
      </p:pic>
      <p:pic>
        <p:nvPicPr>
          <p:cNvPr id="5" name="Рисунок 4">
            <a:extLst>
              <a:ext uri="{FF2B5EF4-FFF2-40B4-BE49-F238E27FC236}">
                <a16:creationId xmlns:a16="http://schemas.microsoft.com/office/drawing/2014/main" id="{73D076DF-DDB9-4BB3-B46E-B3CCE8BB63B9}"/>
              </a:ext>
            </a:extLst>
          </p:cNvPr>
          <p:cNvPicPr>
            <a:picLocks noChangeAspect="1"/>
          </p:cNvPicPr>
          <p:nvPr/>
        </p:nvPicPr>
        <p:blipFill>
          <a:blip r:embed="rId3"/>
          <a:stretch>
            <a:fillRect/>
          </a:stretch>
        </p:blipFill>
        <p:spPr>
          <a:xfrm>
            <a:off x="5040560" y="3933056"/>
            <a:ext cx="3419872" cy="2137420"/>
          </a:xfrm>
          <a:prstGeom prst="rect">
            <a:avLst/>
          </a:prstGeom>
        </p:spPr>
      </p:pic>
      <p:sp>
        <p:nvSpPr>
          <p:cNvPr id="9" name="Заголовок 1">
            <a:extLst>
              <a:ext uri="{FF2B5EF4-FFF2-40B4-BE49-F238E27FC236}">
                <a16:creationId xmlns:a16="http://schemas.microsoft.com/office/drawing/2014/main" id="{8BD72CCD-7294-4714-BED6-46EFC0D0F842}"/>
              </a:ext>
            </a:extLst>
          </p:cNvPr>
          <p:cNvSpPr txBox="1">
            <a:spLocks/>
          </p:cNvSpPr>
          <p:nvPr/>
        </p:nvSpPr>
        <p:spPr bwMode="white">
          <a:xfrm>
            <a:off x="2428860" y="357166"/>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a:lstStyle>
          <a:p>
            <a:r>
              <a:rPr lang="ru-RU" kern="0"/>
              <a:t>Угрозы сети Интернет</a:t>
            </a:r>
            <a:endParaRPr lang="ru-RU" kern="0" dirty="0"/>
          </a:p>
        </p:txBody>
      </p:sp>
    </p:spTree>
    <p:extLst>
      <p:ext uri="{BB962C8B-B14F-4D97-AF65-F5344CB8AC3E}">
        <p14:creationId xmlns:p14="http://schemas.microsoft.com/office/powerpoint/2010/main" val="122667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0F2E199-81ED-4A64-8B76-3A2D0D1E9B39}"/>
              </a:ext>
            </a:extLst>
          </p:cNvPr>
          <p:cNvSpPr>
            <a:spLocks noGrp="1"/>
          </p:cNvSpPr>
          <p:nvPr>
            <p:ph idx="1"/>
          </p:nvPr>
        </p:nvSpPr>
        <p:spPr/>
        <p:txBody>
          <a:bodyPr/>
          <a:lstStyle/>
          <a:p>
            <a:r>
              <a:rPr lang="ru-RU" b="1" dirty="0">
                <a:solidFill>
                  <a:srgbClr val="FF0000"/>
                </a:solidFill>
              </a:rPr>
              <a:t>Наркотики</a:t>
            </a:r>
          </a:p>
          <a:p>
            <a:r>
              <a:rPr lang="ru-RU" sz="2800" dirty="0"/>
              <a:t>В интернете можно встретить информацию о современных и «модных» наркотических веществах, способах их употребления.</a:t>
            </a:r>
          </a:p>
          <a:p>
            <a:endParaRPr lang="ru-RU" dirty="0"/>
          </a:p>
        </p:txBody>
      </p:sp>
      <p:pic>
        <p:nvPicPr>
          <p:cNvPr id="4" name="Рисунок 3">
            <a:extLst>
              <a:ext uri="{FF2B5EF4-FFF2-40B4-BE49-F238E27FC236}">
                <a16:creationId xmlns:a16="http://schemas.microsoft.com/office/drawing/2014/main" id="{3D0B1EDE-E8B7-43C8-A3D7-55E1F9CF9EFD}"/>
              </a:ext>
            </a:extLst>
          </p:cNvPr>
          <p:cNvPicPr>
            <a:picLocks noChangeAspect="1"/>
          </p:cNvPicPr>
          <p:nvPr/>
        </p:nvPicPr>
        <p:blipFill>
          <a:blip r:embed="rId2"/>
          <a:stretch>
            <a:fillRect/>
          </a:stretch>
        </p:blipFill>
        <p:spPr>
          <a:xfrm>
            <a:off x="1115616" y="4031165"/>
            <a:ext cx="3784736" cy="2289994"/>
          </a:xfrm>
          <a:prstGeom prst="rect">
            <a:avLst/>
          </a:prstGeom>
        </p:spPr>
      </p:pic>
      <p:sp>
        <p:nvSpPr>
          <p:cNvPr id="5" name="Заголовок 1">
            <a:extLst>
              <a:ext uri="{FF2B5EF4-FFF2-40B4-BE49-F238E27FC236}">
                <a16:creationId xmlns:a16="http://schemas.microsoft.com/office/drawing/2014/main" id="{CA5BDBCE-2982-4546-96FD-F5B145F16D67}"/>
              </a:ext>
            </a:extLst>
          </p:cNvPr>
          <p:cNvSpPr txBox="1">
            <a:spLocks/>
          </p:cNvSpPr>
          <p:nvPr/>
        </p:nvSpPr>
        <p:spPr bwMode="white">
          <a:xfrm>
            <a:off x="2428860" y="357166"/>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a:lstStyle>
          <a:p>
            <a:r>
              <a:rPr lang="ru-RU" kern="0" dirty="0"/>
              <a:t>Угрозы сети Интернет</a:t>
            </a:r>
          </a:p>
        </p:txBody>
      </p:sp>
    </p:spTree>
    <p:extLst>
      <p:ext uri="{BB962C8B-B14F-4D97-AF65-F5344CB8AC3E}">
        <p14:creationId xmlns:p14="http://schemas.microsoft.com/office/powerpoint/2010/main" val="3880881662"/>
      </p:ext>
    </p:extLst>
  </p:cSld>
  <p:clrMapOvr>
    <a:masterClrMapping/>
  </p:clrMapOvr>
</p:sld>
</file>

<file path=ppt/theme/theme1.xml><?xml version="1.0" encoding="utf-8"?>
<a:theme xmlns:a="http://schemas.openxmlformats.org/drawingml/2006/main" name="32cdb2004167l">
  <a:themeElements>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Тема Offic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32cdb2004167l</Template>
  <TotalTime>194</TotalTime>
  <Words>1410</Words>
  <Application>Microsoft Office PowerPoint</Application>
  <PresentationFormat>Экран (4:3)</PresentationFormat>
  <Paragraphs>81</Paragraphs>
  <Slides>21</Slides>
  <Notes>1</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7" baseType="lpstr">
      <vt:lpstr>Arial</vt:lpstr>
      <vt:lpstr>Calibri</vt:lpstr>
      <vt:lpstr>PT Serif</vt:lpstr>
      <vt:lpstr>Wingdings</vt:lpstr>
      <vt:lpstr>32cdb2004167l</vt:lpstr>
      <vt:lpstr>Image</vt:lpstr>
      <vt:lpstr>Воспитание ребёнка в условиях современной действительности</vt:lpstr>
      <vt:lpstr>Презентация PowerPoint</vt:lpstr>
      <vt:lpstr>Презентация PowerPoint</vt:lpstr>
      <vt:lpstr>Презентация PowerPoint</vt:lpstr>
      <vt:lpstr>Презентация PowerPoint</vt:lpstr>
      <vt:lpstr>Угрозы сети Интернет</vt:lpstr>
      <vt:lpstr>Презентация PowerPoint</vt:lpstr>
      <vt:lpstr>Презентация PowerPoint</vt:lpstr>
      <vt:lpstr>Презентация PowerPoint</vt:lpstr>
      <vt:lpstr>Презентация PowerPoint</vt:lpstr>
      <vt:lpstr>Угрозы сети Интернет</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Презентация PowerPoint</vt:lpstr>
      <vt:lpstr>Инструкции по безопасному общению в чатах </vt:lpstr>
      <vt:lpstr> Интернет-зависимость у учащихся</vt:lpstr>
      <vt:lpstr>Преодоление Интернет-зависимости </vt:lpstr>
      <vt:lpstr>Презентация PowerPoint</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В ИНТЕРНЕТЕ</dc:title>
  <dc:creator>Маша</dc:creator>
  <cp:lastModifiedBy>Геннадий</cp:lastModifiedBy>
  <cp:revision>30</cp:revision>
  <dcterms:created xsi:type="dcterms:W3CDTF">2010-03-25T20:10:23Z</dcterms:created>
  <dcterms:modified xsi:type="dcterms:W3CDTF">2020-10-13T14:45:40Z</dcterms:modified>
</cp:coreProperties>
</file>