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B29E4-78F6-4C0D-87E5-573E90298AE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6E646-5241-4274-8874-782C36576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597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58246" cy="3357586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rgbClr val="FFFF00"/>
                </a:solidFill>
              </a:rPr>
              <a:t>ФОРМИРОВАНИЕ ФУНКЦИОНАЛЬНОЙ ГРАМОТНОСТИ УЧАЩИХСЯ В АСПЕКТЕ ТРЕХМЕРНОЙ МЕТОДИЧЕСКОЙ СИСТЕМЫ ОБУЧЕНИЯ </a:t>
            </a:r>
            <a:endParaRPr lang="ru-RU" sz="39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714752"/>
            <a:ext cx="7500990" cy="314324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5500" dirty="0" smtClean="0">
              <a:solidFill>
                <a:schemeClr val="tx1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05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2019\Функциональная грамотность\Кривая-Эббингауз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399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Требования и вызовы </a:t>
            </a:r>
            <a:br>
              <a:rPr lang="ru-RU" sz="3200" b="1" dirty="0" smtClean="0"/>
            </a:br>
            <a:r>
              <a:rPr lang="ru-RU" sz="3200" b="1" dirty="0" smtClean="0"/>
              <a:t>современной педагогической ситуации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929198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600" dirty="0" smtClean="0"/>
              <a:t>Удвоение объема информации каждые 7-8 лет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smtClean="0"/>
              <a:t>Разнообразие источников получения информации, увеличение объема и скорости передачи информации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endParaRPr lang="ru-RU" sz="26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Формирование: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устойчивого интереса к знанию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мотива к познавательной деятельности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способности самостоятельно решать разнообразные проблемы, используя имеющиеся знания и умения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Требования и вызовы </a:t>
            </a:r>
            <a:br>
              <a:rPr lang="ru-RU" sz="3200" b="1" dirty="0" smtClean="0"/>
            </a:br>
            <a:r>
              <a:rPr lang="ru-RU" sz="3200" b="1" dirty="0" smtClean="0"/>
              <a:t>современной педагогической ситуации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Содержание всех предметов школьного обучения нуждается в существенной переработке с точки зрения целей среднего образования. С ориентировкой на </a:t>
            </a:r>
            <a:r>
              <a:rPr lang="ru-RU" dirty="0" err="1" smtClean="0">
                <a:solidFill>
                  <a:srgbClr val="C00000"/>
                </a:solidFill>
              </a:rPr>
              <a:t>диагностично</a:t>
            </a:r>
            <a:r>
              <a:rPr lang="ru-RU" dirty="0" smtClean="0">
                <a:solidFill>
                  <a:srgbClr val="C00000"/>
                </a:solidFill>
              </a:rPr>
              <a:t> поставленную цель обучения и воспитания в школе должен быть произведен отбор содержания во всех учебных предметах учебного </a:t>
            </a:r>
            <a:r>
              <a:rPr lang="ru-RU" dirty="0" smtClean="0">
                <a:solidFill>
                  <a:srgbClr val="C00000"/>
                </a:solidFill>
              </a:rPr>
              <a:t>плана.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						В.П</a:t>
            </a:r>
            <a:r>
              <a:rPr lang="ru-RU" dirty="0" smtClean="0">
                <a:solidFill>
                  <a:srgbClr val="C00000"/>
                </a:solidFill>
              </a:rPr>
              <a:t>. Беспалько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58312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Autofit/>
          </a:bodyPr>
          <a:lstStyle/>
          <a:p>
            <a:r>
              <a:rPr lang="ru-RU" sz="3100" b="1" dirty="0" smtClean="0"/>
              <a:t>Дидактические особенности трехмерной методической системы обучения</a:t>
            </a:r>
            <a:endParaRPr lang="ru-RU" sz="31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5072074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50" dirty="0" smtClean="0"/>
              <a:t> Наличие </a:t>
            </a:r>
            <a:r>
              <a:rPr lang="ru-RU" sz="2450" dirty="0" err="1" smtClean="0"/>
              <a:t>многоуровневости</a:t>
            </a:r>
            <a:r>
              <a:rPr lang="ru-RU" sz="2450" dirty="0" smtClean="0"/>
              <a:t> (иерархии, вертикали) относительно каждого из компонентов модели: цели, содержания, методов, форм и средств обучения.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50" dirty="0" smtClean="0"/>
              <a:t> </a:t>
            </a:r>
            <a:r>
              <a:rPr lang="ru-RU" sz="2450" dirty="0" smtClean="0">
                <a:solidFill>
                  <a:srgbClr val="002060"/>
                </a:solidFill>
              </a:rPr>
              <a:t>Достижение целостности педагогического процесса.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50" dirty="0" smtClean="0"/>
              <a:t>Ориентация на результат и развивающую деятельность самого ученика.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50" dirty="0" smtClean="0">
                <a:solidFill>
                  <a:srgbClr val="002060"/>
                </a:solidFill>
              </a:rPr>
              <a:t>Обеспечение  </a:t>
            </a:r>
            <a:r>
              <a:rPr lang="ru-RU" sz="2450" dirty="0" err="1" smtClean="0">
                <a:solidFill>
                  <a:srgbClr val="002060"/>
                </a:solidFill>
              </a:rPr>
              <a:t>диагностичной</a:t>
            </a:r>
            <a:r>
              <a:rPr lang="ru-RU" sz="2450" dirty="0" smtClean="0">
                <a:solidFill>
                  <a:srgbClr val="002060"/>
                </a:solidFill>
              </a:rPr>
              <a:t> постановки цели и объективной оценки результатов обучения.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50" dirty="0" smtClean="0"/>
              <a:t> П</a:t>
            </a:r>
            <a:r>
              <a:rPr lang="ru-RU" sz="2450" dirty="0" smtClean="0"/>
              <a:t>редставление  содержания обучения в виде, адаптированном к их самостоятельной познавательной деятельности.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Autofit/>
          </a:bodyPr>
          <a:lstStyle/>
          <a:p>
            <a:endParaRPr lang="ru-RU" sz="31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5072074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14490"/>
          <a:ext cx="8572559" cy="36433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94893"/>
                <a:gridCol w="630428"/>
                <a:gridCol w="630428"/>
                <a:gridCol w="631323"/>
                <a:gridCol w="631323"/>
                <a:gridCol w="631323"/>
                <a:gridCol w="631323"/>
                <a:gridCol w="631323"/>
                <a:gridCol w="631323"/>
                <a:gridCol w="632218"/>
                <a:gridCol w="632218"/>
                <a:gridCol w="632218"/>
                <a:gridCol w="632218"/>
              </a:tblGrid>
              <a:tr h="4048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Фамилия, имя учащегося</a:t>
                      </a:r>
                      <a:endParaRPr lang="ru-RU" sz="11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Тема 1</a:t>
                      </a:r>
                      <a:endParaRPr lang="ru-RU" sz="11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Тема 2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Тема 3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Тема 1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i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</a:t>
                      </a:r>
                      <a:endParaRPr lang="ru-RU" sz="11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</a:t>
                      </a:r>
                      <a:endParaRPr lang="ru-RU" sz="11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i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i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i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1.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2.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3.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4.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5.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6.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7.</a:t>
                      </a:r>
                      <a:endParaRPr lang="ru-RU" sz="11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Autofit/>
          </a:bodyPr>
          <a:lstStyle/>
          <a:p>
            <a:endParaRPr lang="ru-RU" sz="31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err="1" smtClean="0"/>
              <a:t>Караев</a:t>
            </a:r>
            <a:r>
              <a:rPr lang="ru-RU" sz="2400" dirty="0" smtClean="0"/>
              <a:t> Ж.А. Трехмерная методическая система обучения – основа формирования функциональной грамотности учащихся // Международный журнал экспериментального образования. 2013. № 11-2. С. 19-25.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err="1" smtClean="0"/>
              <a:t>Исабеков</a:t>
            </a:r>
            <a:r>
              <a:rPr lang="ru-RU" sz="2400" dirty="0" smtClean="0"/>
              <a:t> А.С., Хасанова Л.А., Хасанова З.М. Трехмерная методическая система Ж.А. </a:t>
            </a:r>
            <a:r>
              <a:rPr lang="ru-RU" sz="2400" dirty="0" err="1" smtClean="0"/>
              <a:t>Караева</a:t>
            </a:r>
            <a:r>
              <a:rPr lang="ru-RU" sz="2400" dirty="0" smtClean="0"/>
              <a:t> в организации многоуровневого обучения в школе // Вестник Башкирского государственного педагогического университета им. М. </a:t>
            </a:r>
            <a:r>
              <a:rPr lang="ru-RU" sz="2400" dirty="0" err="1" smtClean="0"/>
              <a:t>Акмуллы</a:t>
            </a:r>
            <a:r>
              <a:rPr lang="ru-RU" sz="2400" dirty="0" smtClean="0"/>
              <a:t>. 2016. Т. 40. № 4-1. С. 118-127.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1009</TotalTime>
  <Words>281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ФОРМИРОВАНИЕ ФУНКЦИОНАЛЬНОЙ ГРАМОТНОСТИ УЧАЩИХСЯ В АСПЕКТЕ ТРЕХМЕРНОЙ МЕТОДИЧЕСКОЙ СИСТЕМЫ ОБУЧЕНИЯ </vt:lpstr>
      <vt:lpstr>Слайд 2</vt:lpstr>
      <vt:lpstr>Требования и вызовы  современной педагогической ситуации</vt:lpstr>
      <vt:lpstr>Требования и вызовы  современной педагогической ситуации</vt:lpstr>
      <vt:lpstr>Слайд 5</vt:lpstr>
      <vt:lpstr>Дидактические особенности трехмерной методической системы обучения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МОРФЕМИКУ  МОРФ И МОРФЕМА КЛАССИФИКАЦИЯ МОРФЕМ</dc:title>
  <dc:creator>Ирина Наумова</dc:creator>
  <cp:lastModifiedBy>Ирина</cp:lastModifiedBy>
  <cp:revision>68</cp:revision>
  <cp:lastPrinted>2018-02-07T08:26:15Z</cp:lastPrinted>
  <dcterms:created xsi:type="dcterms:W3CDTF">2018-01-21T16:16:43Z</dcterms:created>
  <dcterms:modified xsi:type="dcterms:W3CDTF">2019-03-10T17:50:06Z</dcterms:modified>
</cp:coreProperties>
</file>