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2" r:id="rId2"/>
    <p:sldId id="291" r:id="rId3"/>
    <p:sldId id="360" r:id="rId4"/>
    <p:sldId id="359" r:id="rId5"/>
    <p:sldId id="293" r:id="rId6"/>
    <p:sldId id="326" r:id="rId7"/>
    <p:sldId id="268" r:id="rId8"/>
    <p:sldId id="349" r:id="rId9"/>
    <p:sldId id="346" r:id="rId10"/>
    <p:sldId id="347" r:id="rId11"/>
    <p:sldId id="323" r:id="rId12"/>
    <p:sldId id="324" r:id="rId13"/>
    <p:sldId id="368" r:id="rId14"/>
    <p:sldId id="353" r:id="rId15"/>
    <p:sldId id="364" r:id="rId16"/>
    <p:sldId id="358" r:id="rId17"/>
    <p:sldId id="322" r:id="rId18"/>
    <p:sldId id="308" r:id="rId19"/>
    <p:sldId id="309" r:id="rId20"/>
    <p:sldId id="316" r:id="rId21"/>
    <p:sldId id="312" r:id="rId22"/>
    <p:sldId id="314" r:id="rId23"/>
    <p:sldId id="315" r:id="rId24"/>
    <p:sldId id="317" r:id="rId25"/>
    <p:sldId id="365" r:id="rId26"/>
    <p:sldId id="361" r:id="rId27"/>
    <p:sldId id="362" r:id="rId28"/>
    <p:sldId id="369" r:id="rId29"/>
    <p:sldId id="321" r:id="rId30"/>
    <p:sldId id="345" r:id="rId31"/>
    <p:sldId id="366" r:id="rId32"/>
    <p:sldId id="367" r:id="rId33"/>
    <p:sldId id="370" r:id="rId34"/>
    <p:sldId id="371" r:id="rId35"/>
    <p:sldId id="363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1B1"/>
    <a:srgbClr val="FFFF00"/>
    <a:srgbClr val="3A65F0"/>
    <a:srgbClr val="FF9900"/>
    <a:srgbClr val="FFCC00"/>
    <a:srgbClr val="FFE6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2381" autoAdjust="0"/>
  </p:normalViewPr>
  <p:slideViewPr>
    <p:cSldViewPr>
      <p:cViewPr varScale="1">
        <p:scale>
          <a:sx n="67" d="100"/>
          <a:sy n="67" d="100"/>
        </p:scale>
        <p:origin x="-12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558"/>
    </p:cViewPr>
  </p:sorterViewPr>
  <p:notesViewPr>
    <p:cSldViewPr>
      <p:cViewPr varScale="1">
        <p:scale>
          <a:sx n="52" d="100"/>
          <a:sy n="52" d="100"/>
        </p:scale>
        <p:origin x="-190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Количество победителей и призёров.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Количество победителей и призёров.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</c:f>
              <c:strCache>
                <c:ptCount val="1"/>
                <c:pt idx="0">
                  <c:v>Количество победителей и призёров.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axId val="64512384"/>
        <c:axId val="64513920"/>
      </c:barChart>
      <c:catAx>
        <c:axId val="6451238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bg1">
                    <a:lumMod val="95000"/>
                  </a:schemeClr>
                </a:solidFill>
              </a:defRPr>
            </a:pPr>
            <a:endParaRPr lang="ru-RU"/>
          </a:p>
        </c:txPr>
        <c:crossAx val="64513920"/>
        <c:crosses val="autoZero"/>
        <c:auto val="1"/>
        <c:lblAlgn val="ctr"/>
        <c:lblOffset val="100"/>
      </c:catAx>
      <c:valAx>
        <c:axId val="645139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bg2"/>
                </a:solidFill>
              </a:defRPr>
            </a:pPr>
            <a:endParaRPr lang="ru-RU"/>
          </a:p>
        </c:txPr>
        <c:crossAx val="645123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aseline="0">
              <a:solidFill>
                <a:srgbClr val="FFFF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Количество победителей и призёров.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Количество победителей и призёров.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</c:f>
              <c:strCache>
                <c:ptCount val="1"/>
                <c:pt idx="0">
                  <c:v>Количество победителей и призёров.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axId val="76431744"/>
        <c:axId val="76433280"/>
      </c:barChart>
      <c:catAx>
        <c:axId val="76431744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solidFill>
                  <a:schemeClr val="bg2"/>
                </a:solidFill>
              </a:defRPr>
            </a:pPr>
            <a:endParaRPr lang="ru-RU"/>
          </a:p>
        </c:txPr>
        <c:crossAx val="76433280"/>
        <c:crosses val="autoZero"/>
        <c:auto val="1"/>
        <c:lblAlgn val="ctr"/>
        <c:lblOffset val="100"/>
      </c:catAx>
      <c:valAx>
        <c:axId val="764332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bg2"/>
                </a:solidFill>
              </a:defRPr>
            </a:pPr>
            <a:endParaRPr lang="ru-RU"/>
          </a:p>
        </c:txPr>
        <c:crossAx val="764317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aseline="0">
                <a:solidFill>
                  <a:srgbClr val="FFFF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aseline="0">
                <a:solidFill>
                  <a:srgbClr val="FFFF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aseline="0">
                <a:solidFill>
                  <a:srgbClr val="FFFF00"/>
                </a:solidFill>
              </a:defRPr>
            </a:pPr>
            <a:endParaRPr lang="ru-RU"/>
          </a:p>
        </c:txPr>
      </c:legendEntry>
      <c:layout/>
      <c:spPr>
        <a:ln>
          <a:solidFill>
            <a:srgbClr val="FFFF00"/>
          </a:solidFill>
        </a:ln>
      </c:sp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6579CE-9E46-4FA4-819F-1D653CA20857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368FD1-BE5F-4318-BF7A-19994E690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368FD1-BE5F-4318-BF7A-19994E69049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4C7D4-24C3-41EA-A23E-0A6C55850C1E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AEE4-5DAA-406E-9967-10EF6ED32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C7AAA-D626-4096-9231-CCA3DC52201F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70CB5-CA6A-4ACC-B6C3-870A00CAD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372ED-2E24-4854-B336-1058F98107D6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65079-9CAE-438E-9886-59115F2FC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F96B7-32D5-4A17-9437-33A9C032731D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7540-3B6A-4FD8-B415-995C4CE1E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E7C0-23C0-4AE7-A917-DEBBD3FD5BB4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A5BA7-F6C1-47F2-A027-7A16CC908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E047D-9A15-4EDD-90F0-0AAE79F98ACD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AC4DE-73BF-46EE-94D2-6A85046E9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E7E12-E47B-4D7D-8356-CDFD16FC1BA2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5BB5D-E876-4E5D-B8CB-0C57F460C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F551E-1090-4199-8C4F-9061FE47DCE1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AC14-522C-4AD3-883C-5D30F043A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E3DC6-E954-4458-BC41-0EF0C939D1E1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6B8A-3DFD-4B11-853C-2EF4251F2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F235-5505-4EC1-9D86-ECFBE65C1C2C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DF57-E8F3-454F-BAD6-F09FD4031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9B01-7500-47BB-A3E8-2955EB2F3DDD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87A15-EE79-46EA-B8F8-9072EA59E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41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E5A1E4-37F8-4122-9559-0118529DADF5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BB6B27-1912-46C1-9862-6CD4DA9A8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6Fu3rjrEAfIY6iQG52_aWQ" TargetMode="External"/><Relationship Id="rId2" Type="http://schemas.openxmlformats.org/officeDocument/2006/relationships/hyperlink" Target="https://vk.com/public17638854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public19244301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Шарик_с_руками_cop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284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1187624" y="1700808"/>
            <a:ext cx="6408712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Мир без границ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609600" y="1504950"/>
            <a:ext cx="184150" cy="579438"/>
          </a:xfrm>
          <a:prstGeom prst="rect">
            <a:avLst/>
          </a:prstGeom>
          <a:solidFill>
            <a:srgbClr val="0000FF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 i="1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6842125" y="5057775"/>
            <a:ext cx="184150" cy="519113"/>
          </a:xfrm>
          <a:prstGeom prst="rect">
            <a:avLst/>
          </a:prstGeom>
          <a:solidFill>
            <a:srgbClr val="0000FF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2800" b="1">
              <a:solidFill>
                <a:srgbClr val="FFCC00"/>
              </a:solidFill>
              <a:latin typeface="Monotype Corsiva" pitchFamily="66" charset="0"/>
            </a:endParaRP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285292" y="3357563"/>
            <a:ext cx="8105104" cy="1569660"/>
          </a:xfrm>
          <a:prstGeom prst="rect">
            <a:avLst/>
          </a:prstGeom>
          <a:solidFill>
            <a:srgbClr val="3366FF">
              <a:alpha val="63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E67D"/>
                </a:solidFill>
                <a:latin typeface="Bookman Old Style" pitchFamily="18" charset="0"/>
              </a:rPr>
              <a:t>презентация учителя английского языка </a:t>
            </a:r>
            <a:endParaRPr lang="ru-RU" sz="2400" b="1" dirty="0">
              <a:solidFill>
                <a:srgbClr val="FFE67D"/>
              </a:solidFill>
              <a:latin typeface="Bookman Old Style" pitchFamily="18" charset="0"/>
            </a:endParaRPr>
          </a:p>
          <a:p>
            <a:pPr algn="ctr"/>
            <a:r>
              <a:rPr lang="ru-RU" sz="2400" b="1" dirty="0">
                <a:solidFill>
                  <a:srgbClr val="FFE67D"/>
                </a:solidFill>
                <a:latin typeface="Bookman Old Style" pitchFamily="18" charset="0"/>
              </a:rPr>
              <a:t>МБОУ лицей с. Долгоруково Липецкой </a:t>
            </a:r>
            <a:r>
              <a:rPr lang="ru-RU" sz="2400" b="1" dirty="0" smtClean="0">
                <a:solidFill>
                  <a:srgbClr val="FFE67D"/>
                </a:solidFill>
                <a:latin typeface="Bookman Old Style" pitchFamily="18" charset="0"/>
              </a:rPr>
              <a:t>области</a:t>
            </a:r>
          </a:p>
          <a:p>
            <a:pPr algn="ctr"/>
            <a:r>
              <a:rPr lang="ru-RU" sz="2400" b="1" dirty="0" smtClean="0">
                <a:solidFill>
                  <a:srgbClr val="FFE67D"/>
                </a:solidFill>
                <a:latin typeface="Bookman Old Style" pitchFamily="18" charset="0"/>
              </a:rPr>
              <a:t>Трефиловой Ирины Григорьевны</a:t>
            </a:r>
          </a:p>
          <a:p>
            <a:pPr algn="ctr"/>
            <a:r>
              <a:rPr lang="ru-RU" sz="2400" b="1" dirty="0" smtClean="0">
                <a:solidFill>
                  <a:srgbClr val="FFE67D"/>
                </a:solidFill>
                <a:latin typeface="Bookman Old Style" pitchFamily="18" charset="0"/>
              </a:rPr>
              <a:t> </a:t>
            </a:r>
            <a:endParaRPr lang="ru-RU" sz="2400" b="1" dirty="0">
              <a:solidFill>
                <a:srgbClr val="FFE67D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20150109_13435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96900"/>
            <a:ext cx="91440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 2. Высокие результаты внеурочной деятельности по учебному предмету.</a:t>
            </a:r>
          </a:p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37312"/>
            <a:ext cx="9144000" cy="461665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Франция, </a:t>
            </a:r>
            <a:r>
              <a:rPr lang="ru-RU" sz="2400" b="1" dirty="0" err="1" smtClean="0">
                <a:solidFill>
                  <a:srgbClr val="FFFF00"/>
                </a:solidFill>
                <a:latin typeface="Bookman Old Style" pitchFamily="18" charset="0"/>
              </a:rPr>
              <a:t>Виллемобль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Индия Мондира\Russia\_MG_75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096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733256"/>
            <a:ext cx="9144000" cy="120032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tabLst>
                <a:tab pos="2970213" algn="ctr"/>
                <a:tab pos="5940425" algn="r"/>
              </a:tabLst>
            </a:pPr>
            <a:endParaRPr lang="ru-RU" sz="24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 eaLnBrk="0" hangingPunct="0">
              <a:tabLst>
                <a:tab pos="2970213" algn="ctr"/>
                <a:tab pos="5940425" algn="r"/>
              </a:tabLst>
            </a:pPr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Международный проект «Национальный костюм».</a:t>
            </a:r>
          </a:p>
          <a:p>
            <a:pPr algn="ctr" eaLnBrk="0" hangingPunct="0">
              <a:tabLst>
                <a:tab pos="2970213" algn="ctr"/>
                <a:tab pos="5940425" algn="r"/>
              </a:tabLst>
            </a:pP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 2. Высокие результаты внеурочной деятельности по учебному предмету.</a:t>
            </a:r>
          </a:p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Индия Мондира\IMG20171014093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 2. Высокие результаты внеурочной деятельности по учебному предмету.</a:t>
            </a:r>
          </a:p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Студия Радуга\1тадж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9144000" cy="60989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tx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</a:rPr>
              <a:t>                             «Мир – это семья»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</a:rPr>
              <a:t>Международный проект обмена школьниками, ноябрь 2019 год. 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</a:rPr>
              <a:t>МБОУ лицей с. Долгоруково Липецкой области</a:t>
            </a:r>
          </a:p>
          <a:p>
            <a:r>
              <a:rPr lang="ru-RU" sz="2000" dirty="0" err="1" smtClean="0">
                <a:solidFill>
                  <a:srgbClr val="FFFF00"/>
                </a:solidFill>
                <a:latin typeface="Bookman Old Style" pitchFamily="18" charset="0"/>
              </a:rPr>
              <a:t>Рукмини</a:t>
            </a:r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</a:rPr>
              <a:t> Дэви Паблик, Дели, Индия</a:t>
            </a:r>
            <a:endParaRPr lang="ru-RU" sz="2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SCN2495"/>
          <p:cNvPicPr>
            <a:picLocks noChangeAspect="1" noChangeArrowheads="1"/>
          </p:cNvPicPr>
          <p:nvPr/>
        </p:nvPicPr>
        <p:blipFill>
          <a:blip r:embed="rId2" cstate="screen">
            <a:lum bright="10000" contrast="-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 3. Создание условий для приобретения обучающимися позитивного социального опыта, формирование гражданской позиции.</a:t>
            </a:r>
          </a:p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Организация образовательных поездок обучающихся в разные уголки России. </a:t>
            </a:r>
          </a:p>
          <a:p>
            <a:pPr marL="457200" indent="-457200">
              <a:buAutoNum type="arabicPeriod"/>
            </a:pPr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Проект «Я выбираю». </a:t>
            </a:r>
          </a:p>
          <a:p>
            <a:pPr marL="457200" indent="-457200">
              <a:buAutoNum type="arabicPeriod"/>
            </a:pPr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Международные проекты. Социальное сопровождение и разработка туристического маршрута по Липецкой области для друзей из Индии, школы </a:t>
            </a:r>
            <a:r>
              <a:rPr lang="ru-RU" sz="1600" b="1" dirty="0" err="1" smtClean="0">
                <a:solidFill>
                  <a:srgbClr val="FFFF00"/>
                </a:solidFill>
                <a:latin typeface="Bookman Old Style" pitchFamily="18" charset="0"/>
              </a:rPr>
              <a:t>Рукмини</a:t>
            </a:r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 Дэви Паблик на английском языке. </a:t>
            </a:r>
          </a:p>
          <a:p>
            <a:pPr marL="457200" indent="-457200">
              <a:buAutoNum type="arabicPeriod"/>
            </a:pPr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Репортажи и анимационные фильмы о Родине, и общечеловеческих  ценностях.</a:t>
            </a:r>
          </a:p>
          <a:p>
            <a:pPr marL="457200" indent="-457200">
              <a:buAutoNum type="arabicPeriod"/>
            </a:pPr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Участие в образовательных сменах детских лагерей.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>
              <a:alpha val="32000"/>
            </a:schemeClr>
          </a:solidFill>
        </p:spPr>
        <p:txBody>
          <a:bodyPr/>
          <a:lstStyle/>
          <a:p>
            <a:pPr algn="l"/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4. Создание условий для адресной работы с различными категориями обучающихся. </a:t>
            </a:r>
            <a:b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Ежегодные поездки на Кремлёвскую Ёлку победителей олимпиад, детей из малообеспеченных и многодетных семей.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https://pp.userapi.com/c850532/v850532740/82185/Tz-R9gS4_9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68760"/>
            <a:ext cx="9124054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tx1">
              <a:alpha val="15000"/>
            </a:schemeClr>
          </a:solidFill>
        </p:spPr>
        <p:txBody>
          <a:bodyPr/>
          <a:lstStyle/>
          <a:p>
            <a:pPr lvl="0"/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1.   Наличие собственной методической разработки по преподаваемому предмету, имеющей положительное заключение по итогам апробации в профессиональном сообществе на федеральном  уровне.</a:t>
            </a:r>
            <a:endParaRPr lang="ru-RU" sz="16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FFCC00"/>
                </a:solidFill>
                <a:latin typeface="Bookman Old Style" pitchFamily="18" charset="0"/>
              </a:rPr>
              <a:t>Дополнительная </a:t>
            </a:r>
            <a:r>
              <a:rPr lang="ru-RU" sz="2800" b="1" dirty="0" err="1" smtClean="0">
                <a:solidFill>
                  <a:srgbClr val="FFCC00"/>
                </a:solidFill>
                <a:latin typeface="Bookman Old Style" pitchFamily="18" charset="0"/>
              </a:rPr>
              <a:t>общеразвивающая</a:t>
            </a:r>
            <a:r>
              <a:rPr lang="ru-RU" sz="2800" b="1" dirty="0" smtClean="0">
                <a:solidFill>
                  <a:srgbClr val="FFCC00"/>
                </a:solidFill>
                <a:latin typeface="Bookman Old Style" pitchFamily="18" charset="0"/>
              </a:rPr>
              <a:t> программа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CC00"/>
                </a:solidFill>
                <a:latin typeface="Bookman Old Style" pitchFamily="18" charset="0"/>
              </a:rPr>
              <a:t>«Анимационная студия «Радуга».</a:t>
            </a:r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   </a:t>
            </a:r>
            <a:endParaRPr lang="ru-RU" sz="2400" b="1" dirty="0" smtClean="0">
              <a:solidFill>
                <a:srgbClr val="FFCC00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8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8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  Апробирована: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  </a:t>
            </a: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ВДЦ «Орлёнок»,  2017, 2018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МДЦ «Артек», 2017.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  158 обучающихся 12-18 лет.</a:t>
            </a:r>
          </a:p>
          <a:p>
            <a:pPr>
              <a:buNone/>
            </a:pPr>
            <a:endParaRPr lang="ru-RU" sz="8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9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9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Получила высокую оценку коллег профессионального сообщества регионов России «Лиги юных журналистов».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анимация\студия 17\DSCN16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093296"/>
            <a:ext cx="9144000" cy="461665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tabLst>
                <a:tab pos="2970213" algn="ctr"/>
                <a:tab pos="5940425" algn="r"/>
              </a:tabLst>
            </a:pPr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Международный проект «Сказки народов мира»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144000" cy="954107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1.   Наличие собственной методической разработки по преподаваемому предмету, имеющей положительное заключение по итогам апробации в профессиональном сообществе на федеральном  уровне.</a:t>
            </a:r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90488"/>
            <a:ext cx="223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970213" algn="ctr"/>
                <a:tab pos="5940425" algn="r"/>
              </a:tabLst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0" y="6396038"/>
            <a:ext cx="9144000" cy="461962"/>
          </a:xfrm>
          <a:prstGeom prst="rect">
            <a:avLst/>
          </a:prstGeom>
          <a:solidFill>
            <a:schemeClr val="tx1">
              <a:alpha val="6196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Bookman Old Style" pitchFamily="18" charset="0"/>
              </a:rPr>
              <a:t>  Международный юношеский </a:t>
            </a:r>
            <a:r>
              <a:rPr lang="ru-RU" sz="2400" b="1" dirty="0" err="1">
                <a:solidFill>
                  <a:srgbClr val="FFFF00"/>
                </a:solidFill>
                <a:latin typeface="Bookman Old Style" pitchFamily="18" charset="0"/>
              </a:rPr>
              <a:t>медиафорум</a:t>
            </a:r>
            <a:r>
              <a:rPr lang="ru-RU" sz="2400" b="1" dirty="0">
                <a:solidFill>
                  <a:srgbClr val="FFFF00"/>
                </a:solidFill>
                <a:latin typeface="Bookman Old Style" pitchFamily="18" charset="0"/>
              </a:rPr>
              <a:t> «Артек».</a:t>
            </a: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0" y="5627688"/>
            <a:ext cx="9144000" cy="369887"/>
          </a:xfrm>
          <a:prstGeom prst="rect">
            <a:avLst/>
          </a:prstGeom>
          <a:solidFill>
            <a:schemeClr val="tx1">
              <a:alpha val="8117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pic>
        <p:nvPicPr>
          <p:cNvPr id="3078" name="Picture 8" descr="https://pp.userapi.com/c840621/v840621498/6c231/6eQzf1_5tO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09600"/>
            <a:ext cx="4953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https://pp.userapi.com/c824604/v824604127/cd74e/lvxD1HrPqHQ.jpg"/>
          <p:cNvPicPr preferRelativeResize="0"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7200" y="609600"/>
            <a:ext cx="487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0" y="5805264"/>
            <a:ext cx="9144000" cy="461665"/>
          </a:xfrm>
          <a:prstGeom prst="rect">
            <a:avLst/>
          </a:prstGeom>
          <a:solidFill>
            <a:schemeClr val="tx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Bookman Old Style" pitchFamily="18" charset="0"/>
              </a:rPr>
              <a:t>МДЦ «Артек», п. Гурзуф, 2016-2018 гг</a:t>
            </a:r>
            <a:r>
              <a:rPr lang="ru-RU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4. Создание условий для адресной работы с различными категориями обучающихся.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   Дополнительное образование .</a:t>
            </a:r>
          </a:p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Космочтения\космочтения 30.01.3.02\IMG_95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 flipH="1">
            <a:off x="1646238" y="5562600"/>
            <a:ext cx="5973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5287962"/>
            <a:ext cx="9144000" cy="1570038"/>
          </a:xfrm>
          <a:prstGeom prst="rect">
            <a:avLst/>
          </a:prstGeom>
          <a:solidFill>
            <a:schemeClr val="tx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2970213" algn="ctr"/>
                <a:tab pos="5940425" algn="r"/>
              </a:tabLst>
            </a:pPr>
            <a:r>
              <a:rPr lang="en-US" sz="2400" b="1" dirty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XII</a:t>
            </a:r>
            <a:r>
              <a:rPr lang="ru-RU" sz="2400" b="1" dirty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Всероссийские юношеские</a:t>
            </a:r>
          </a:p>
          <a:p>
            <a:pPr eaLnBrk="0" hangingPunct="0">
              <a:tabLst>
                <a:tab pos="2970213" algn="ctr"/>
                <a:tab pos="5940425" algn="r"/>
              </a:tabLst>
            </a:pPr>
            <a:r>
              <a:rPr lang="ru-RU" sz="2400" b="1" dirty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 научные чтения имени С. П. Королёва. г. Самара, 2018 г. </a:t>
            </a:r>
          </a:p>
          <a:p>
            <a:pPr eaLnBrk="0" hangingPunct="0">
              <a:tabLst>
                <a:tab pos="2970213" algn="ctr"/>
                <a:tab pos="5940425" algn="r"/>
              </a:tabLst>
            </a:pPr>
            <a:r>
              <a:rPr lang="ru-RU" sz="2400" b="1" dirty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Лауреаты. Фильм «Мечта о звёздах».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4. Создание условий для адресной работы с различными категориями обучающихся.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   Дополнительное образование .</a:t>
            </a:r>
          </a:p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445202" y="105489"/>
            <a:ext cx="2535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endParaRPr kumimoji="0" lang="ru-RU" sz="3800" b="0" i="0" u="none" strike="noStrike" cap="none" normalizeH="0" dirty="0" smtClean="0">
              <a:ln>
                <a:noFill/>
              </a:ln>
              <a:solidFill>
                <a:srgbClr val="FFCC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445202" y="105489"/>
            <a:ext cx="2535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1.   Наличие собственной методической разработки по преподаваемому предмету, имеющей положительное заключение по итогам апробации в профессиональном сообществе на федеральном  уровне.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1064" y="4611231"/>
            <a:ext cx="9082936" cy="224676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Bookman Old Style" pitchFamily="18" charset="0"/>
              </a:rPr>
              <a:t>Авторская образовательная программа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Bookman Old Style" pitchFamily="18" charset="0"/>
              </a:rPr>
              <a:t> элективного курса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«Английский язык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для участия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 в международных программах школьников»</a:t>
            </a:r>
            <a:endParaRPr lang="ru-RU" sz="28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p.userapi.com/c845321/v845321571/11ef31/_8VX0swCMD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51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0" y="4941169"/>
            <a:ext cx="9144000" cy="2246769"/>
          </a:xfrm>
          <a:prstGeom prst="rect">
            <a:avLst/>
          </a:prstGeom>
          <a:solidFill>
            <a:schemeClr val="tx1">
              <a:alpha val="67842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Победители  фестиваля  школьных  и студенческих СМИ  «Лучший  </a:t>
            </a:r>
            <a:r>
              <a:rPr lang="ru-RU" sz="2800" b="1" dirty="0" err="1">
                <a:solidFill>
                  <a:srgbClr val="FFFF00"/>
                </a:solidFill>
                <a:latin typeface="Monotype Corsiva" pitchFamily="66" charset="0"/>
              </a:rPr>
              <a:t>медийный</a:t>
            </a:r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 проект  в  режиме реального  времени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» , «Репортёр», Воронеж, 2018, 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Гран-при в  номинации «Моя малая Родина»</a:t>
            </a:r>
          </a:p>
          <a:p>
            <a:endParaRPr lang="ru-RU" sz="2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4. Создание условий для адресной работы с различными категориями обучающихся.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   Дополнительное образование .</a:t>
            </a:r>
          </a:p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p.userapi.com/c844724/v844724825/123f9a/cPUUr42Wl6k.jpg"/>
          <p:cNvPicPr preferRelativeResize="0"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0" y="5229200"/>
            <a:ext cx="9144000" cy="400110"/>
          </a:xfrm>
          <a:prstGeom prst="rect">
            <a:avLst/>
          </a:prstGeom>
          <a:solidFill>
            <a:schemeClr val="tx1">
              <a:alpha val="7607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Bookman Old Style" pitchFamily="18" charset="0"/>
              </a:rPr>
              <a:t>ВДЦ «Смена», Сукко, 2018 г.</a:t>
            </a:r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0" y="5780782"/>
            <a:ext cx="9144000" cy="1077218"/>
          </a:xfrm>
          <a:prstGeom prst="rect">
            <a:avLst/>
          </a:prstGeom>
          <a:solidFill>
            <a:schemeClr val="tx1">
              <a:alpha val="9294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  <a:t>Специальный приз жюри 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  <a:t>Летней Детской </a:t>
            </a:r>
            <a:r>
              <a:rPr lang="ru-RU" sz="3200" b="1" dirty="0" err="1">
                <a:solidFill>
                  <a:srgbClr val="FFFF00"/>
                </a:solidFill>
                <a:latin typeface="Monotype Corsiva" pitchFamily="66" charset="0"/>
              </a:rPr>
              <a:t>Киноакадемии</a:t>
            </a:r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3</a:t>
            </a: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. Создание условий для адресной работы с различными категориями обучающихся.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   Дополнительное образование 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p.userapi.com/c846520/v846520033/9e11a/_xVrJg57vk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7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0" y="6027738"/>
            <a:ext cx="9144000" cy="830262"/>
          </a:xfrm>
          <a:prstGeom prst="rect">
            <a:avLst/>
          </a:prstGeom>
          <a:solidFill>
            <a:schemeClr val="tx1">
              <a:alpha val="9294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  <a:latin typeface="Bookman Old Style" pitchFamily="18" charset="0"/>
              </a:rPr>
              <a:t>Победители </a:t>
            </a:r>
            <a:r>
              <a:rPr lang="en-US" sz="2400" b="1">
                <a:solidFill>
                  <a:srgbClr val="FFFF00"/>
                </a:solidFill>
                <a:latin typeface="Bookman Old Style" pitchFamily="18" charset="0"/>
              </a:rPr>
              <a:t>II </a:t>
            </a:r>
            <a:r>
              <a:rPr lang="ru-RU" sz="2400" b="1">
                <a:solidFill>
                  <a:srgbClr val="FFFF00"/>
                </a:solidFill>
                <a:latin typeface="Bookman Old Style" pitchFamily="18" charset="0"/>
              </a:rPr>
              <a:t>Международного кинофестиваля</a:t>
            </a:r>
            <a:r>
              <a:rPr lang="en-US" sz="2400" b="1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400" b="1">
                <a:solidFill>
                  <a:srgbClr val="FFFF00"/>
                </a:solidFill>
                <a:latin typeface="Bookman Old Style" pitchFamily="18" charset="0"/>
              </a:rPr>
              <a:t>«Киносвет», Рига, Латвия. Июль, 2018г.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3. Создание условий для адресной работы с различными категориями обучающихся.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   Дополнительное образование 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p.userapi.com/c852220/v852220092/c12d/_F95mjHDLS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41288"/>
            <a:ext cx="9144000" cy="699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0" y="5229200"/>
            <a:ext cx="9144000" cy="461665"/>
          </a:xfrm>
          <a:prstGeom prst="rect">
            <a:avLst/>
          </a:prstGeom>
          <a:solidFill>
            <a:schemeClr val="tx1">
              <a:alpha val="7607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Bookman Old Style" pitchFamily="18" charset="0"/>
              </a:rPr>
              <a:t>ВДЦ «Орлёнок», Туапсе, сентябрь, 2018 г.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solidFill>
            <a:schemeClr val="tx1">
              <a:alpha val="6784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Monotype Corsiva" pitchFamily="66" charset="0"/>
              </a:rPr>
              <a:t>Гран-при  Всероссийского форума детского и юношеского экранного творчества «Бумеранг»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-171400"/>
            <a:ext cx="5724128" cy="830997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3. Создание условий для адресной работы</a:t>
            </a:r>
          </a:p>
          <a:p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 с различными категориями обучающихся.  </a:t>
            </a:r>
          </a:p>
          <a:p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Дополнительное образование 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p.userapi.com/c851428/v851428555/6e168/hMDaVNtKZ8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175" y="0"/>
            <a:ext cx="91471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solidFill>
            <a:schemeClr val="tx1">
              <a:alpha val="6784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  <a:t>Гран-при  Всероссийского фестиваля детского и юношеского экранного творчества «Весенняя капель» декабрь,2018.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292080" cy="830997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4. Создание условий для адресной работы с различными категориями обучающихся.</a:t>
            </a:r>
          </a:p>
          <a:p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Дополнительное образование 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pp.userapi.com/c834103/v834103437/182ae8/t-GhIYvCVv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878680"/>
            <a:ext cx="9144000" cy="5979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4. Создание условий для адресной работы с различными категориями обучающихся.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Дополнительное образование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237312"/>
            <a:ext cx="9144000" cy="461665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 Летний </a:t>
            </a:r>
            <a:r>
              <a:rPr lang="ru-RU" sz="2400" b="1" dirty="0" err="1" smtClean="0">
                <a:solidFill>
                  <a:srgbClr val="FFFF00"/>
                </a:solidFill>
                <a:latin typeface="Bookman Old Style" pitchFamily="18" charset="0"/>
              </a:rPr>
              <a:t>Кинолагерь</a:t>
            </a:r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 совместно с ЛУЧКИНО.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https://pp.userapi.com/c846216/v846216807/20274a/GyEEK4z5dI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19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6926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3. Создание условий для адресной работы с различными категориями обучающихся.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Добровольчество. Отряд «Твори добро».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226784"/>
            <a:ext cx="9144000" cy="1631216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1. Работа с «Центром социальной помощи семьи и детям «Доверие» с. </a:t>
            </a:r>
            <a:r>
              <a:rPr lang="ru-RU" sz="2000" b="1" dirty="0" err="1" smtClean="0">
                <a:solidFill>
                  <a:srgbClr val="FFFF00"/>
                </a:solidFill>
                <a:latin typeface="Bookman Old Style" pitchFamily="18" charset="0"/>
              </a:rPr>
              <a:t>Красотыновка</a:t>
            </a: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  </a:t>
            </a:r>
            <a:r>
              <a:rPr lang="ru-RU" sz="2000" b="1" dirty="0" err="1" smtClean="0">
                <a:solidFill>
                  <a:srgbClr val="FFFF00"/>
                </a:solidFill>
                <a:latin typeface="Bookman Old Style" pitchFamily="18" charset="0"/>
              </a:rPr>
              <a:t>Долгоруковского</a:t>
            </a: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 муниципального района</a:t>
            </a:r>
            <a:r>
              <a:rPr lang="ru-RU" sz="2000" dirty="0" smtClean="0"/>
              <a:t> 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2. Работа с Фондом поддержки детей, попавшим в трудную жизненную ситуацию.</a:t>
            </a:r>
            <a:endParaRPr lang="ru-RU" sz="2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6" descr="https://pp.userapi.com/c850736/v850736328/111343/m2k6ukfoVT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318" y="0"/>
            <a:ext cx="9132682" cy="6858001"/>
          </a:xfrm>
          <a:prstGeom prst="rect">
            <a:avLst/>
          </a:prstGeom>
          <a:noFill/>
        </p:spPr>
      </p:pic>
      <p:pic>
        <p:nvPicPr>
          <p:cNvPr id="7" name="Picture 4" descr="https://pp.userapi.com/c845324/v845324328/20103f/mHSeIMcpw1o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4. Создание условий для адресной работы с различными категориями обучающихся.</a:t>
            </a:r>
          </a:p>
          <a:p>
            <a:r>
              <a:rPr lang="ru-RU" sz="2000" b="1" dirty="0" err="1" smtClean="0">
                <a:solidFill>
                  <a:srgbClr val="FFFF00"/>
                </a:solidFill>
                <a:latin typeface="Bookman Old Style" pitchFamily="18" charset="0"/>
              </a:rPr>
              <a:t>Медиаотряд</a:t>
            </a: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 РДШ.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sun1-25.userapi.com/MZ_bPXeuyrOH0THuQY7tOq7GdduKB2ArfReacg/sWEhnWlvNn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26468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419292" cy="646331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Bookman Old Style" pitchFamily="18" charset="0"/>
              </a:rPr>
              <a:t>Волонтёрский отряд «Твори Добро»</a:t>
            </a:r>
            <a:endParaRPr lang="ru-RU" sz="36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16029">
            <a:off x="3574316" y="1431479"/>
            <a:ext cx="5379060" cy="302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Дом кино с Березновым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051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0" y="4343399"/>
            <a:ext cx="9144000" cy="2923877"/>
          </a:xfrm>
          <a:prstGeom prst="rect">
            <a:avLst/>
          </a:prstGeom>
          <a:solidFill>
            <a:schemeClr val="tx1">
              <a:alpha val="7686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Monotype Corsiva" pitchFamily="66" charset="0"/>
              </a:rPr>
              <a:t>На встрече в Доме Кино  прошло обсуждение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Monotype Corsiva" pitchFamily="66" charset="0"/>
              </a:rPr>
              <a:t>перспективы открытия </a:t>
            </a:r>
            <a:r>
              <a:rPr lang="ru-RU" sz="2400" b="1" dirty="0" err="1">
                <a:solidFill>
                  <a:srgbClr val="FFFF00"/>
                </a:solidFill>
                <a:latin typeface="Monotype Corsiva" pitchFamily="66" charset="0"/>
              </a:rPr>
              <a:t>медиаточки</a:t>
            </a:r>
            <a:r>
              <a:rPr lang="ru-RU" sz="2400" b="1" dirty="0">
                <a:solidFill>
                  <a:srgbClr val="FFFF00"/>
                </a:solidFill>
                <a:latin typeface="Monotype Corsiva" pitchFamily="66" charset="0"/>
              </a:rPr>
              <a:t> «Лиги юных журналистов» </a:t>
            </a:r>
            <a:endParaRPr lang="ru-RU" sz="2400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в </a:t>
            </a:r>
            <a:r>
              <a:rPr lang="ru-RU" sz="2400" b="1" dirty="0">
                <a:solidFill>
                  <a:srgbClr val="FFFF00"/>
                </a:solidFill>
                <a:latin typeface="Monotype Corsiva" pitchFamily="66" charset="0"/>
              </a:rPr>
              <a:t>с. Долгоруково и создание программы  обучения </a:t>
            </a:r>
            <a:r>
              <a:rPr lang="ru-RU" sz="2400" b="1" dirty="0" err="1">
                <a:solidFill>
                  <a:srgbClr val="FFFF00"/>
                </a:solidFill>
                <a:latin typeface="Monotype Corsiva" pitchFamily="66" charset="0"/>
              </a:rPr>
              <a:t>медиаменеджеров</a:t>
            </a:r>
            <a:r>
              <a:rPr lang="ru-RU" sz="2400" b="1" dirty="0">
                <a:solidFill>
                  <a:srgbClr val="FFFF00"/>
                </a:solidFill>
                <a:latin typeface="Monotype Corsiva" pitchFamily="66" charset="0"/>
              </a:rPr>
              <a:t> для работы в МДЦ «АРТЕК».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Monotype Corsiva" pitchFamily="66" charset="0"/>
              </a:rPr>
              <a:t>На фото : А. </a:t>
            </a:r>
            <a:r>
              <a:rPr lang="ru-RU" sz="2400" b="1" dirty="0" err="1">
                <a:solidFill>
                  <a:srgbClr val="FFFF00"/>
                </a:solidFill>
                <a:latin typeface="Monotype Corsiva" pitchFamily="66" charset="0"/>
              </a:rPr>
              <a:t>Березнов</a:t>
            </a:r>
            <a:r>
              <a:rPr lang="ru-RU" sz="2400" b="1" dirty="0">
                <a:solidFill>
                  <a:srgbClr val="FFFF00"/>
                </a:solidFill>
                <a:latin typeface="Monotype Corsiva" pitchFamily="66" charset="0"/>
              </a:rPr>
              <a:t>, руководитель отдела </a:t>
            </a:r>
            <a:r>
              <a:rPr lang="ru-RU" sz="2400" b="1" dirty="0" err="1">
                <a:solidFill>
                  <a:srgbClr val="FFFF00"/>
                </a:solidFill>
                <a:latin typeface="Monotype Corsiva" pitchFamily="66" charset="0"/>
              </a:rPr>
              <a:t>медиакоммуникаций</a:t>
            </a:r>
            <a:r>
              <a:rPr lang="ru-RU" sz="2400" b="1" dirty="0">
                <a:solidFill>
                  <a:srgbClr val="FFFF00"/>
                </a:solidFill>
                <a:latin typeface="Monotype Corsiva" pitchFamily="66" charset="0"/>
              </a:rPr>
              <a:t> «ЛЮЖ», </a:t>
            </a:r>
            <a:r>
              <a:rPr lang="ru-RU" sz="2400" b="1" dirty="0" err="1">
                <a:solidFill>
                  <a:srgbClr val="FFFF00"/>
                </a:solidFill>
                <a:latin typeface="Monotype Corsiva" pitchFamily="66" charset="0"/>
              </a:rPr>
              <a:t>М.Богуш</a:t>
            </a:r>
            <a:r>
              <a:rPr lang="ru-RU" sz="2400" b="1" dirty="0">
                <a:solidFill>
                  <a:srgbClr val="FFFF00"/>
                </a:solidFill>
                <a:latin typeface="Monotype Corsiva" pitchFamily="66" charset="0"/>
              </a:rPr>
              <a:t> , руководитель проекта «</a:t>
            </a:r>
            <a:r>
              <a:rPr lang="ru-RU" sz="2400" b="1" dirty="0" err="1">
                <a:solidFill>
                  <a:srgbClr val="FFFF00"/>
                </a:solidFill>
                <a:latin typeface="Monotype Corsiva" pitchFamily="66" charset="0"/>
              </a:rPr>
              <a:t>ЮнЛичность</a:t>
            </a:r>
            <a:r>
              <a:rPr lang="ru-RU" sz="2400" b="1" dirty="0">
                <a:solidFill>
                  <a:srgbClr val="FFFF00"/>
                </a:solidFill>
                <a:latin typeface="Monotype Corsiva" pitchFamily="66" charset="0"/>
              </a:rPr>
              <a:t>»</a:t>
            </a:r>
          </a:p>
          <a:p>
            <a:pPr algn="ctr"/>
            <a:endParaRPr lang="ru-RU" sz="800" b="1" dirty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41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324036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tx1">
              <a:alpha val="30000"/>
            </a:schemeClr>
          </a:solidFill>
        </p:spPr>
        <p:txBody>
          <a:bodyPr/>
          <a:lstStyle/>
          <a:p>
            <a:pPr lvl="0"/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1. Высокие результаты учебных достижений обучающихся</a:t>
            </a:r>
            <a:b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 при их позитивной динамике за последние три года.</a:t>
            </a:r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Bookman Old Style" pitchFamily="18" charset="0"/>
              </a:rPr>
            </a:br>
            <a:endParaRPr lang="ru-RU" sz="2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24744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C000"/>
                </a:solidFill>
                <a:latin typeface="Bookman Old Style" pitchFamily="18" charset="0"/>
              </a:rPr>
              <a:t>Результативность участия в этапах Всероссийской предметной олимпиады.</a:t>
            </a:r>
            <a:endParaRPr lang="ru-RU" sz="1600" b="1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788024" y="2132856"/>
          <a:ext cx="316835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72000" y="1124744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C000"/>
                </a:solidFill>
                <a:latin typeface="Bookman Old Style" pitchFamily="18" charset="0"/>
              </a:rPr>
              <a:t>Результативность участия в научно-образовательных форумах.</a:t>
            </a:r>
            <a:endParaRPr lang="ru-RU" sz="16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mountain bronn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</p:spPr>
      </p:pic>
      <p:pic>
        <p:nvPicPr>
          <p:cNvPr id="3" name="Picture 4" descr="DSC_64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8738"/>
            <a:ext cx="9144000" cy="66468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latin typeface="Bookman Old Style" pitchFamily="18" charset="0"/>
              </a:rPr>
              <a:t>5</a:t>
            </a:r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. Обеспечение высокого качества организации образовательного процесса на основе эффективного использования различных образовательных технологий.</a:t>
            </a:r>
          </a:p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490000"/>
            <a:ext cx="9144000" cy="1368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tabLst>
                <a:tab pos="2970213" algn="ctr"/>
                <a:tab pos="5940425" algn="r"/>
              </a:tabLst>
            </a:pP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1.Практика общения по </a:t>
            </a:r>
            <a:r>
              <a:rPr lang="en-US" sz="2000" b="1" dirty="0" smtClean="0">
                <a:solidFill>
                  <a:srgbClr val="FFFF00"/>
                </a:solidFill>
                <a:latin typeface="Bookman Old Style" pitchFamily="18" charset="0"/>
              </a:rPr>
              <a:t>Skype</a:t>
            </a: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 с зарубежными партнёрами,</a:t>
            </a:r>
          </a:p>
          <a:p>
            <a:pPr eaLnBrk="0" hangingPunct="0">
              <a:tabLst>
                <a:tab pos="2970213" algn="ctr"/>
                <a:tab pos="5940425" algn="r"/>
              </a:tabLst>
            </a:pP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  </a:t>
            </a:r>
            <a:r>
              <a:rPr lang="en-US" sz="2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2. </a:t>
            </a:r>
            <a:r>
              <a:rPr lang="en-US" sz="2000" b="1" dirty="0" smtClean="0">
                <a:solidFill>
                  <a:srgbClr val="FFFF00"/>
                </a:solidFill>
                <a:latin typeface="Bookman Old Style" pitchFamily="18" charset="0"/>
              </a:rPr>
              <a:t>On line </a:t>
            </a: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уроки с преподавателями из школ партнёров и ВУЗов России.</a:t>
            </a:r>
          </a:p>
          <a:p>
            <a:pPr eaLnBrk="0" hangingPunct="0">
              <a:tabLst>
                <a:tab pos="2970213" algn="ctr"/>
                <a:tab pos="5940425" algn="r"/>
              </a:tabLst>
            </a:pP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  </a:t>
            </a:r>
            <a:r>
              <a:rPr lang="en-US" sz="20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3.Участие в дистанционных олимпиадах и конкурсах.</a:t>
            </a:r>
          </a:p>
          <a:p>
            <a:pPr eaLnBrk="0" hangingPunct="0">
              <a:tabLst>
                <a:tab pos="2970213" algn="ctr"/>
                <a:tab pos="5940425" algn="r"/>
              </a:tabLst>
            </a:pPr>
            <a:endParaRPr lang="ru-RU" sz="20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 eaLnBrk="0" hangingPunct="0">
              <a:tabLst>
                <a:tab pos="2970213" algn="ctr"/>
                <a:tab pos="5940425" algn="r"/>
              </a:tabLst>
            </a:pP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Студия Радуга\2г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6897" y="1124744"/>
            <a:ext cx="9170897" cy="47251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chemeClr val="tx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tabLst>
                <a:tab pos="2970213" algn="ctr"/>
                <a:tab pos="5940425" algn="r"/>
              </a:tabLst>
            </a:pP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1.Практика общения по </a:t>
            </a: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Skype</a:t>
            </a: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 с зарубежными партнёрами,</a:t>
            </a:r>
          </a:p>
          <a:p>
            <a:pPr eaLnBrk="0" hangingPunct="0">
              <a:tabLst>
                <a:tab pos="2970213" algn="ctr"/>
                <a:tab pos="5940425" algn="r"/>
              </a:tabLst>
            </a:pP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  </a:t>
            </a: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2. </a:t>
            </a: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On line </a:t>
            </a: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уроки с преподавателями из школ партнёров и ВУЗов России.</a:t>
            </a:r>
          </a:p>
          <a:p>
            <a:pPr eaLnBrk="0" hangingPunct="0">
              <a:tabLst>
                <a:tab pos="2970213" algn="ctr"/>
                <a:tab pos="5940425" algn="r"/>
              </a:tabLst>
            </a:pP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  </a:t>
            </a:r>
            <a:r>
              <a:rPr lang="en-US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3.Участие в дистанционных олимпиадах и конкурсах.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sun9-18.userapi.com/c855236/v855236321/233ea2/ERc4kkmV-N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855" y="1124744"/>
            <a:ext cx="9123145" cy="51571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solidFill>
            <a:schemeClr val="tx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Воскресные </a:t>
            </a:r>
            <a:r>
              <a:rPr lang="ru-RU" sz="2800" b="1" dirty="0" err="1" smtClean="0">
                <a:solidFill>
                  <a:srgbClr val="FFFF00"/>
                </a:solidFill>
                <a:latin typeface="Bookman Old Style" pitchFamily="18" charset="0"/>
              </a:rPr>
              <a:t>онлайн</a:t>
            </a:r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 встречи </a:t>
            </a:r>
            <a:r>
              <a:rPr lang="ru-RU" sz="2800" b="1" dirty="0" err="1" smtClean="0">
                <a:solidFill>
                  <a:srgbClr val="FFFF00"/>
                </a:solidFill>
                <a:latin typeface="Bookman Old Style" pitchFamily="18" charset="0"/>
              </a:rPr>
              <a:t>Зумбум</a:t>
            </a:r>
            <a:endParaRPr lang="ru-RU" sz="28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sun9-28.userapi.com/c858024/v858024807/1f215b/0kXqfQbBxh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08720"/>
            <a:ext cx="9124950" cy="53054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  <a:latin typeface="Bookman Old Style" pitchFamily="18" charset="0"/>
              </a:rPr>
              <a:t>Онлайн</a:t>
            </a:r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 консультации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с известными актёрами и режиссёрами</a:t>
            </a:r>
            <a:endParaRPr lang="ru-RU" sz="28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08720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Уроки английского языка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 по </a:t>
            </a:r>
            <a:r>
              <a:rPr lang="ru-RU" sz="2800" b="1" dirty="0" err="1" smtClean="0">
                <a:solidFill>
                  <a:srgbClr val="FFFF00"/>
                </a:solidFill>
                <a:latin typeface="Bookman Old Style" pitchFamily="18" charset="0"/>
              </a:rPr>
              <a:t>разноуровневым</a:t>
            </a:r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 группам</a:t>
            </a:r>
            <a:endParaRPr lang="ru-RU" sz="28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369332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:</a:t>
            </a: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6. Непрерывность профессионального развития.</a:t>
            </a: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</a:rPr>
              <a:t>Курсы повышения квалификации учителей.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Bookman Old Style" pitchFamily="18" charset="0"/>
              </a:rPr>
              <a:t>Курсы и мастер-классы по дополнительному образованию.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Bookman Old Style" pitchFamily="18" charset="0"/>
              </a:rPr>
              <a:t>Обучающие семинары, </a:t>
            </a:r>
            <a:r>
              <a:rPr lang="ru-RU" sz="2400" dirty="0" err="1" smtClean="0">
                <a:solidFill>
                  <a:srgbClr val="FFFF00"/>
                </a:solidFill>
                <a:latin typeface="Bookman Old Style" pitchFamily="18" charset="0"/>
              </a:rPr>
              <a:t>вебинары</a:t>
            </a:r>
            <a:r>
              <a:rPr lang="ru-RU" sz="2400" dirty="0" smtClean="0">
                <a:solidFill>
                  <a:srgbClr val="FFFF00"/>
                </a:solidFill>
                <a:latin typeface="Bookman Old Style" pitchFamily="18" charset="0"/>
              </a:rPr>
              <a:t> и конференции.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Bookman Old Style" pitchFamily="18" charset="0"/>
              </a:rPr>
              <a:t>Участие в Форумах, фестивалях и мастер-классах.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FF00"/>
                </a:solidFill>
                <a:latin typeface="Bookman Old Style" pitchFamily="18" charset="0"/>
              </a:rPr>
              <a:t>Непрерывное самообразование.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653136"/>
            <a:ext cx="7920880" cy="369332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3A65F0"/>
                </a:solidFill>
                <a:uFill>
                  <a:solidFill>
                    <a:srgbClr val="3A65F0"/>
                  </a:solidFill>
                </a:uFill>
                <a:hlinkClick r:id="rId2"/>
              </a:rPr>
              <a:t>https://vk.com/public176388544</a:t>
            </a:r>
            <a:endParaRPr lang="ru-RU" u="sng" dirty="0">
              <a:solidFill>
                <a:srgbClr val="3A65F0"/>
              </a:solidFill>
              <a:uFill>
                <a:solidFill>
                  <a:srgbClr val="3A65F0"/>
                </a:solidFill>
              </a:u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589240"/>
            <a:ext cx="7992888" cy="369332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r>
              <a:rPr lang="ru-RU" b="1" u="sng" dirty="0" smtClean="0">
                <a:hlinkClick r:id="rId3"/>
              </a:rPr>
              <a:t>https://www.youtube.com/channel/UC6Fu3rjrEAfIY6iQG52_aWQ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717032"/>
            <a:ext cx="874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  <a:t>В 2018 году создана группа «Студия «Радуга» в «В Контакте», где размещаются материалы работы и достижений студии, а так же информация о конкурсах и фестивалях</a:t>
            </a:r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.</a:t>
            </a:r>
            <a:endParaRPr lang="ru-RU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15719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Так же создан видеоканал «Студии «Радуга» на </a:t>
            </a:r>
            <a:r>
              <a:rPr lang="ru-RU" dirty="0" err="1" smtClean="0">
                <a:solidFill>
                  <a:srgbClr val="FFFF00"/>
                </a:solidFill>
              </a:rPr>
              <a:t>видеохостинге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YouTube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2849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О нас в сети:</a:t>
            </a: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093296"/>
            <a:ext cx="696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 2018 г. создана группа волонтёрского отряда «Твори Добро»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6488668"/>
            <a:ext cx="792088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4"/>
              </a:rPr>
              <a:t>https://vk.com/public192443011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-18002"/>
            <a:ext cx="9168003" cy="687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1"/>
            <a:ext cx="9144000" cy="1138773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 2. Высокие результаты внеурочной деятельности по учебному предмету.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Международные проекты</a:t>
            </a:r>
          </a:p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5842337"/>
            <a:ext cx="9296135" cy="1200329"/>
          </a:xfrm>
          <a:prstGeom prst="rect">
            <a:avLst/>
          </a:prstGeom>
          <a:solidFill>
            <a:schemeClr val="tx1">
              <a:alpha val="44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Международный проект «Мы за мир».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Высшая школа </a:t>
            </a:r>
            <a:r>
              <a:rPr lang="ru-RU" sz="2400" b="1" dirty="0" err="1" smtClean="0">
                <a:solidFill>
                  <a:srgbClr val="FFFF00"/>
                </a:solidFill>
                <a:latin typeface="Bookman Old Style" pitchFamily="18" charset="0"/>
              </a:rPr>
              <a:t>Сого</a:t>
            </a:r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 г. </a:t>
            </a:r>
            <a:r>
              <a:rPr lang="ru-RU" sz="2400" b="1" dirty="0" err="1" smtClean="0">
                <a:solidFill>
                  <a:srgbClr val="FFFF00"/>
                </a:solidFill>
                <a:latin typeface="Bookman Old Style" pitchFamily="18" charset="0"/>
              </a:rPr>
              <a:t>Ивакуни</a:t>
            </a:r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, префектура </a:t>
            </a:r>
            <a:r>
              <a:rPr lang="ru-RU" sz="2400" b="1" dirty="0" err="1" smtClean="0">
                <a:solidFill>
                  <a:srgbClr val="FFFF00"/>
                </a:solidFill>
                <a:latin typeface="Bookman Old Style" pitchFamily="18" charset="0"/>
              </a:rPr>
              <a:t>Ямагучи</a:t>
            </a:r>
            <a:endParaRPr lang="ru-RU" sz="24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Высшая школа </a:t>
            </a:r>
            <a:r>
              <a:rPr lang="ru-RU" sz="2400" b="1" dirty="0" err="1" smtClean="0">
                <a:solidFill>
                  <a:srgbClr val="FFFF00"/>
                </a:solidFill>
                <a:latin typeface="Bookman Old Style" pitchFamily="18" charset="0"/>
              </a:rPr>
              <a:t>Такамори</a:t>
            </a:r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. Япония.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то с проектов\Хельсинк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chemeClr val="tx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Финляндия , Международный колледж «</a:t>
            </a:r>
            <a:r>
              <a:rPr lang="ru-RU" sz="2400" b="1" dirty="0" err="1" smtClean="0">
                <a:solidFill>
                  <a:srgbClr val="FFFF00"/>
                </a:solidFill>
                <a:latin typeface="Bookman Old Style" pitchFamily="18" charset="0"/>
              </a:rPr>
              <a:t>Ларккулла</a:t>
            </a:r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» , г. </a:t>
            </a:r>
            <a:r>
              <a:rPr lang="ru-RU" sz="2400" b="1" dirty="0" err="1" smtClean="0">
                <a:solidFill>
                  <a:srgbClr val="FFFF00"/>
                </a:solidFill>
                <a:latin typeface="Bookman Old Style" pitchFamily="18" charset="0"/>
              </a:rPr>
              <a:t>Карис</a:t>
            </a:r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.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«Школа межкультурного диалога»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 2. Высокие результаты внеурочной деятельности по учебному предмету.</a:t>
            </a:r>
          </a:p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Изображение 00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5607"/>
            <a:ext cx="9144000" cy="687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 2. Высокие результаты внеурочной деятельности по учебному предмету.</a:t>
            </a:r>
          </a:p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Проект обмена школьниками с </a:t>
            </a:r>
            <a:r>
              <a:rPr lang="ru-RU" sz="2400" b="1" dirty="0" err="1" smtClean="0">
                <a:solidFill>
                  <a:srgbClr val="FFFF00"/>
                </a:solidFill>
                <a:latin typeface="Bookman Old Style" pitchFamily="18" charset="0"/>
              </a:rPr>
              <a:t>Рукмини</a:t>
            </a:r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 Дэви Паблик, г. Дели, Индия.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8" name="Picture 4" descr="IMG_415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4607" y="0"/>
            <a:ext cx="91686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6165304"/>
            <a:ext cx="4067944" cy="457200"/>
          </a:xfrm>
          <a:prstGeom prst="rect">
            <a:avLst/>
          </a:prstGeom>
          <a:solidFill>
            <a:schemeClr val="tx1">
              <a:alpha val="5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 Тадж-Махал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 2. Высокие результаты внеурочной деятельности по учебному предмету.</a:t>
            </a:r>
          </a:p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DSCN533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 2. Высокие результаты внеурочной деятельности по учебному предмету.</a:t>
            </a:r>
          </a:p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77272"/>
            <a:ext cx="9144000" cy="892552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Проект «</a:t>
            </a:r>
            <a:r>
              <a:rPr lang="ru-RU" sz="2400" b="1" dirty="0" err="1" smtClean="0">
                <a:solidFill>
                  <a:srgbClr val="FFFF00"/>
                </a:solidFill>
                <a:latin typeface="Bookman Old Style" pitchFamily="18" charset="0"/>
              </a:rPr>
              <a:t>Стенли</a:t>
            </a:r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».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 Страны: США, Англия, Франция, Ирландия.</a:t>
            </a:r>
            <a:endParaRPr lang="ru-RU" sz="24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mountain bronner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rgbClr val="FFFF00"/>
                </a:solidFill>
                <a:latin typeface="Bookman Old Style" pitchFamily="18" charset="0"/>
              </a:rPr>
              <a:t> 2. Высокие результаты внеурочной деятельности по учебному предмету.</a:t>
            </a:r>
          </a:p>
          <a:p>
            <a:endParaRPr lang="ru-RU" sz="1600" b="1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6237312"/>
            <a:ext cx="2775119" cy="400110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Bookman Old Style" pitchFamily="18" charset="0"/>
              </a:rPr>
              <a:t>США, Калифорния</a:t>
            </a:r>
            <a:endParaRPr lang="ru-RU" sz="2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1083</Words>
  <Application>Microsoft Office PowerPoint</Application>
  <PresentationFormat>Экран (4:3)</PresentationFormat>
  <Paragraphs>151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 1. Высокие результаты учебных достижений обучающихся  при их позитивной динамике за последние три года.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4. Создание условий для адресной работы с различными категориями обучающихся.  Ежегодные поездки на Кремлёвскую Ёлку победителей олимпиад, детей из малообеспеченных и многодетных семей.</vt:lpstr>
      <vt:lpstr>1.   Наличие собственной методической разработки по преподаваемому предмету, имеющей положительное заключение по итогам апробации в профессиональном сообществе на федеральном  уровне.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82</cp:revision>
  <dcterms:modified xsi:type="dcterms:W3CDTF">2020-05-20T06:02:50Z</dcterms:modified>
</cp:coreProperties>
</file>