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6" r:id="rId4"/>
    <p:sldId id="270" r:id="rId5"/>
    <p:sldId id="271" r:id="rId6"/>
    <p:sldId id="272" r:id="rId7"/>
    <p:sldId id="273" r:id="rId8"/>
    <p:sldId id="261" r:id="rId9"/>
    <p:sldId id="263" r:id="rId10"/>
    <p:sldId id="264" r:id="rId11"/>
    <p:sldId id="265" r:id="rId12"/>
    <p:sldId id="269" r:id="rId13"/>
    <p:sldId id="267" r:id="rId14"/>
    <p:sldId id="268" r:id="rId15"/>
    <p:sldId id="258" r:id="rId16"/>
    <p:sldId id="259" r:id="rId17"/>
    <p:sldId id="260" r:id="rId18"/>
    <p:sldId id="274" r:id="rId19"/>
    <p:sldId id="275" r:id="rId20"/>
    <p:sldId id="26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1 а</c:v>
                </c:pt>
                <c:pt idx="1">
                  <c:v>1 б</c:v>
                </c:pt>
                <c:pt idx="2">
                  <c:v>1 в</c:v>
                </c:pt>
                <c:pt idx="3">
                  <c:v>1 г</c:v>
                </c:pt>
                <c:pt idx="4">
                  <c:v>1 д</c:v>
                </c:pt>
                <c:pt idx="5">
                  <c:v>1 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4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базовый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1 а</c:v>
                </c:pt>
                <c:pt idx="1">
                  <c:v>1 б</c:v>
                </c:pt>
                <c:pt idx="2">
                  <c:v>1 в</c:v>
                </c:pt>
                <c:pt idx="3">
                  <c:v>1 г</c:v>
                </c:pt>
                <c:pt idx="4">
                  <c:v>1 д</c:v>
                </c:pt>
                <c:pt idx="5">
                  <c:v>1 е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12</c:v>
                </c:pt>
                <c:pt idx="1">
                  <c:v>11</c:v>
                </c:pt>
                <c:pt idx="2">
                  <c:v>12</c:v>
                </c:pt>
                <c:pt idx="3">
                  <c:v>2</c:v>
                </c:pt>
                <c:pt idx="4">
                  <c:v>0</c:v>
                </c:pt>
                <c:pt idx="5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1 а</c:v>
                </c:pt>
                <c:pt idx="1">
                  <c:v>1 б</c:v>
                </c:pt>
                <c:pt idx="2">
                  <c:v>1 в</c:v>
                </c:pt>
                <c:pt idx="3">
                  <c:v>1 г</c:v>
                </c:pt>
                <c:pt idx="4">
                  <c:v>1 д</c:v>
                </c:pt>
                <c:pt idx="5">
                  <c:v>1 е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/>
        <c:overlap val="100"/>
        <c:axId val="128394368"/>
        <c:axId val="128395904"/>
      </c:barChart>
      <c:catAx>
        <c:axId val="128394368"/>
        <c:scaling>
          <c:orientation val="minMax"/>
        </c:scaling>
        <c:axPos val="b"/>
        <c:tickLblPos val="nextTo"/>
        <c:crossAx val="128395904"/>
        <c:crosses val="autoZero"/>
        <c:auto val="1"/>
        <c:lblAlgn val="ctr"/>
        <c:lblOffset val="100"/>
      </c:catAx>
      <c:valAx>
        <c:axId val="128395904"/>
        <c:scaling>
          <c:orientation val="minMax"/>
        </c:scaling>
        <c:axPos val="l"/>
        <c:majorGridlines/>
        <c:numFmt formatCode="General" sourceLinked="1"/>
        <c:tickLblPos val="nextTo"/>
        <c:crossAx val="128394368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2 а</c:v>
                </c:pt>
                <c:pt idx="1">
                  <c:v>2 б</c:v>
                </c:pt>
                <c:pt idx="2">
                  <c:v>2 в</c:v>
                </c:pt>
                <c:pt idx="3">
                  <c:v>2 г</c:v>
                </c:pt>
                <c:pt idx="4">
                  <c:v>2 д</c:v>
                </c:pt>
                <c:pt idx="5">
                  <c:v>2 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0</c:v>
                </c:pt>
                <c:pt idx="2">
                  <c:v>3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базовый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2 а</c:v>
                </c:pt>
                <c:pt idx="1">
                  <c:v>2 б</c:v>
                </c:pt>
                <c:pt idx="2">
                  <c:v>2 в</c:v>
                </c:pt>
                <c:pt idx="3">
                  <c:v>2 г</c:v>
                </c:pt>
                <c:pt idx="4">
                  <c:v>2 д</c:v>
                </c:pt>
                <c:pt idx="5">
                  <c:v>2 е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6</c:v>
                </c:pt>
                <c:pt idx="1">
                  <c:v>14</c:v>
                </c:pt>
                <c:pt idx="2">
                  <c:v>5</c:v>
                </c:pt>
                <c:pt idx="3">
                  <c:v>2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2 а</c:v>
                </c:pt>
                <c:pt idx="1">
                  <c:v>2 б</c:v>
                </c:pt>
                <c:pt idx="2">
                  <c:v>2 в</c:v>
                </c:pt>
                <c:pt idx="3">
                  <c:v>2 г</c:v>
                </c:pt>
                <c:pt idx="4">
                  <c:v>2 д</c:v>
                </c:pt>
                <c:pt idx="5">
                  <c:v>2 е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8</c:v>
                </c:pt>
                <c:pt idx="1">
                  <c:v>8</c:v>
                </c:pt>
                <c:pt idx="2">
                  <c:v>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/>
        <c:overlap val="100"/>
        <c:axId val="129874560"/>
        <c:axId val="128258432"/>
      </c:barChart>
      <c:catAx>
        <c:axId val="129874560"/>
        <c:scaling>
          <c:orientation val="minMax"/>
        </c:scaling>
        <c:axPos val="b"/>
        <c:tickLblPos val="nextTo"/>
        <c:crossAx val="128258432"/>
        <c:crosses val="autoZero"/>
        <c:auto val="1"/>
        <c:lblAlgn val="ctr"/>
        <c:lblOffset val="100"/>
      </c:catAx>
      <c:valAx>
        <c:axId val="128258432"/>
        <c:scaling>
          <c:orientation val="minMax"/>
        </c:scaling>
        <c:axPos val="l"/>
        <c:majorGridlines/>
        <c:numFmt formatCode="General" sourceLinked="1"/>
        <c:tickLblPos val="nextTo"/>
        <c:crossAx val="12987456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3 а</c:v>
                </c:pt>
                <c:pt idx="1">
                  <c:v>3 б</c:v>
                </c:pt>
                <c:pt idx="2">
                  <c:v>3 в</c:v>
                </c:pt>
                <c:pt idx="3">
                  <c:v>3 г</c:v>
                </c:pt>
                <c:pt idx="4">
                  <c:v>3 д</c:v>
                </c:pt>
                <c:pt idx="5">
                  <c:v>3 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</c:v>
                </c:pt>
                <c:pt idx="1">
                  <c:v>5</c:v>
                </c:pt>
                <c:pt idx="2">
                  <c:v>8</c:v>
                </c:pt>
                <c:pt idx="3">
                  <c:v>1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базовый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3 а</c:v>
                </c:pt>
                <c:pt idx="1">
                  <c:v>3 б</c:v>
                </c:pt>
                <c:pt idx="2">
                  <c:v>3 в</c:v>
                </c:pt>
                <c:pt idx="3">
                  <c:v>3 г</c:v>
                </c:pt>
                <c:pt idx="4">
                  <c:v>3 д</c:v>
                </c:pt>
                <c:pt idx="5">
                  <c:v>3 е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7</c:v>
                </c:pt>
                <c:pt idx="1">
                  <c:v>16</c:v>
                </c:pt>
                <c:pt idx="2">
                  <c:v>12</c:v>
                </c:pt>
                <c:pt idx="3">
                  <c:v>6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3 а</c:v>
                </c:pt>
                <c:pt idx="1">
                  <c:v>3 б</c:v>
                </c:pt>
                <c:pt idx="2">
                  <c:v>3 в</c:v>
                </c:pt>
                <c:pt idx="3">
                  <c:v>3 г</c:v>
                </c:pt>
                <c:pt idx="4">
                  <c:v>3 д</c:v>
                </c:pt>
                <c:pt idx="5">
                  <c:v>3 е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</c:ser>
        <c:dLbls/>
        <c:overlap val="100"/>
        <c:axId val="128313984"/>
        <c:axId val="128319872"/>
      </c:barChart>
      <c:catAx>
        <c:axId val="128313984"/>
        <c:scaling>
          <c:orientation val="minMax"/>
        </c:scaling>
        <c:axPos val="b"/>
        <c:tickLblPos val="nextTo"/>
        <c:crossAx val="128319872"/>
        <c:crosses val="autoZero"/>
        <c:auto val="1"/>
        <c:lblAlgn val="ctr"/>
        <c:lblOffset val="100"/>
      </c:catAx>
      <c:valAx>
        <c:axId val="128319872"/>
        <c:scaling>
          <c:orientation val="minMax"/>
        </c:scaling>
        <c:axPos val="l"/>
        <c:majorGridlines/>
        <c:numFmt formatCode="General" sourceLinked="1"/>
        <c:tickLblPos val="nextTo"/>
        <c:crossAx val="12831398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4 а</c:v>
                </c:pt>
                <c:pt idx="1">
                  <c:v>4 б</c:v>
                </c:pt>
                <c:pt idx="2">
                  <c:v>4 в</c:v>
                </c:pt>
                <c:pt idx="3">
                  <c:v>4 г</c:v>
                </c:pt>
                <c:pt idx="4">
                  <c:v>4 д</c:v>
                </c:pt>
                <c:pt idx="5">
                  <c:v>4 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</c:v>
                </c:pt>
                <c:pt idx="1">
                  <c:v>6</c:v>
                </c:pt>
                <c:pt idx="2">
                  <c:v>4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базовый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4 а</c:v>
                </c:pt>
                <c:pt idx="1">
                  <c:v>4 б</c:v>
                </c:pt>
                <c:pt idx="2">
                  <c:v>4 в</c:v>
                </c:pt>
                <c:pt idx="3">
                  <c:v>4 г</c:v>
                </c:pt>
                <c:pt idx="4">
                  <c:v>4 д</c:v>
                </c:pt>
                <c:pt idx="5">
                  <c:v>4 е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11</c:v>
                </c:pt>
                <c:pt idx="1">
                  <c:v>9</c:v>
                </c:pt>
                <c:pt idx="2">
                  <c:v>13</c:v>
                </c:pt>
                <c:pt idx="3">
                  <c:v>5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4 а</c:v>
                </c:pt>
                <c:pt idx="1">
                  <c:v>4 б</c:v>
                </c:pt>
                <c:pt idx="2">
                  <c:v>4 в</c:v>
                </c:pt>
                <c:pt idx="3">
                  <c:v>4 г</c:v>
                </c:pt>
                <c:pt idx="4">
                  <c:v>4 д</c:v>
                </c:pt>
                <c:pt idx="5">
                  <c:v>4 е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8</c:v>
                </c:pt>
                <c:pt idx="1">
                  <c:v>5</c:v>
                </c:pt>
                <c:pt idx="2">
                  <c:v>7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/>
        <c:overlap val="100"/>
        <c:axId val="151982080"/>
        <c:axId val="151983616"/>
      </c:barChart>
      <c:catAx>
        <c:axId val="151982080"/>
        <c:scaling>
          <c:orientation val="minMax"/>
        </c:scaling>
        <c:axPos val="b"/>
        <c:tickLblPos val="nextTo"/>
        <c:crossAx val="151983616"/>
        <c:crosses val="autoZero"/>
        <c:auto val="1"/>
        <c:lblAlgn val="ctr"/>
        <c:lblOffset val="100"/>
      </c:catAx>
      <c:valAx>
        <c:axId val="151983616"/>
        <c:scaling>
          <c:orientation val="minMax"/>
        </c:scaling>
        <c:axPos val="l"/>
        <c:majorGridlines/>
        <c:numFmt formatCode="General" sourceLinked="1"/>
        <c:tickLblPos val="nextTo"/>
        <c:crossAx val="15198208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Уровни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23.1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Уровни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56.2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cat>
            <c:strRef>
              <c:f>Лист1!$A$2:$A$5</c:f>
              <c:strCache>
                <c:ptCount val="1"/>
                <c:pt idx="0">
                  <c:v>Уровни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20.6</c:v>
                </c:pt>
              </c:numCache>
            </c:numRef>
          </c:val>
        </c:ser>
        <c:dLbls/>
        <c:axId val="152208896"/>
        <c:axId val="152210432"/>
      </c:barChart>
      <c:catAx>
        <c:axId val="152208896"/>
        <c:scaling>
          <c:orientation val="minMax"/>
        </c:scaling>
        <c:axPos val="b"/>
        <c:tickLblPos val="nextTo"/>
        <c:crossAx val="152210432"/>
        <c:crosses val="autoZero"/>
        <c:auto val="1"/>
        <c:lblAlgn val="ctr"/>
        <c:lblOffset val="100"/>
      </c:catAx>
      <c:valAx>
        <c:axId val="152210432"/>
        <c:scaling>
          <c:orientation val="minMax"/>
        </c:scaling>
        <c:axPos val="l"/>
        <c:majorGridlines/>
        <c:numFmt formatCode="General" sourceLinked="1"/>
        <c:tickLblPos val="nextTo"/>
        <c:crossAx val="152208896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0.34094</cdr:x>
      <cdr:y>0.29107</cdr:y>
    </cdr:from>
    <cdr:to>
      <cdr:x>0.72928</cdr:x>
      <cdr:y>0.87314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92015" y="1512391"/>
          <a:ext cx="2952328" cy="30243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800" b="1" dirty="0" smtClean="0">
              <a:solidFill>
                <a:srgbClr val="0070C0"/>
              </a:solidFill>
            </a:rPr>
            <a:t>67 уч-ся – 23,1%</a:t>
          </a:r>
        </a:p>
        <a:p xmlns:a="http://schemas.openxmlformats.org/drawingml/2006/main">
          <a:endParaRPr lang="ru-RU" sz="2800" dirty="0"/>
        </a:p>
        <a:p xmlns:a="http://schemas.openxmlformats.org/drawingml/2006/main">
          <a:r>
            <a:rPr lang="ru-RU" sz="2800" b="1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163 уч-ся – 56,2%</a:t>
          </a:r>
        </a:p>
        <a:p xmlns:a="http://schemas.openxmlformats.org/drawingml/2006/main">
          <a:endParaRPr lang="ru-RU" sz="2800" dirty="0" smtClean="0"/>
        </a:p>
        <a:p xmlns:a="http://schemas.openxmlformats.org/drawingml/2006/main">
          <a:endParaRPr lang="ru-RU" sz="2800" dirty="0"/>
        </a:p>
        <a:p xmlns:a="http://schemas.openxmlformats.org/drawingml/2006/main">
          <a:r>
            <a:rPr lang="ru-RU" sz="2800" b="1" dirty="0" smtClean="0">
              <a:solidFill>
                <a:srgbClr val="C00000"/>
              </a:solidFill>
            </a:rPr>
            <a:t>60 уч-ся – 20,6%</a:t>
          </a:r>
          <a:endParaRPr lang="ru-RU" sz="2800" b="1" dirty="0">
            <a:solidFill>
              <a:srgbClr val="C00000"/>
            </a:solidFill>
          </a:endParaRPr>
        </a:p>
        <a:p xmlns:a="http://schemas.openxmlformats.org/drawingml/2006/main">
          <a:endParaRPr lang="ru-RU" sz="2800" b="1" dirty="0">
            <a:solidFill>
              <a:srgbClr val="C000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C8B9C81-E8CD-4A67-9588-75C1F7515E93}" type="datetimeFigureOut">
              <a:rPr lang="ru-RU" smtClean="0"/>
              <a:pPr/>
              <a:t>01.04.2019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9A8631B-53C9-45CC-8081-F8FDFC263D0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325711" cy="64807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Муниципальное бюджетное общеобразовательное учреждение лицей с. Долгоруково</a:t>
            </a:r>
            <a:endParaRPr lang="ru-RU" sz="24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988840"/>
            <a:ext cx="7704856" cy="4728592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marL="82296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Тема: Выявление уровня функциональной грамотности младших школьников </a:t>
            </a:r>
          </a:p>
          <a:p>
            <a:pPr marL="82296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на основе диагностической работы интегрированного характера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4008" y="5085183"/>
            <a:ext cx="41111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Учитель начальных классов,</a:t>
            </a:r>
          </a:p>
          <a:p>
            <a:pPr algn="r"/>
            <a:r>
              <a:rPr lang="ru-RU" sz="2400" b="1" dirty="0" smtClean="0">
                <a:solidFill>
                  <a:srgbClr val="C00000"/>
                </a:solidFill>
              </a:rPr>
              <a:t>Сараева Т.П.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13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1326778"/>
          </a:xfrm>
        </p:spPr>
        <p:txBody>
          <a:bodyPr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Уровни функциональной грамотности </a:t>
            </a:r>
            <a:b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3 </a:t>
            </a:r>
            <a: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–х классов</a:t>
            </a:r>
            <a:b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32446490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450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1326778"/>
          </a:xfrm>
        </p:spPr>
        <p:txBody>
          <a:bodyPr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Уровни функциональной грамотности </a:t>
            </a:r>
            <a:b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  <a:r>
              <a:rPr lang="ru-RU" sz="2800" b="1" dirty="0" smtClean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–х классов</a:t>
            </a:r>
            <a:b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73636152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1116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/>
              </a:rPr>
              <a:t>Суммарный показатель уровня </a:t>
            </a:r>
            <a:br>
              <a:rPr lang="ru-RU" sz="2400" b="1" dirty="0" smtClean="0">
                <a:solidFill>
                  <a:srgbClr val="C00000"/>
                </a:solidFill>
                <a:effectLst/>
              </a:rPr>
            </a:br>
            <a:r>
              <a:rPr lang="ru-RU" sz="2400" b="1" dirty="0" smtClean="0">
                <a:solidFill>
                  <a:srgbClr val="C00000"/>
                </a:solidFill>
                <a:effectLst/>
              </a:rPr>
              <a:t>функциональной грамотности</a:t>
            </a:r>
            <a:endParaRPr lang="ru-RU" sz="2400" b="1" dirty="0">
              <a:solidFill>
                <a:srgbClr val="C00000"/>
              </a:solidFill>
              <a:effectLst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24998215"/>
              </p:ext>
            </p:extLst>
          </p:nvPr>
        </p:nvGraphicFramePr>
        <p:xfrm>
          <a:off x="1331913" y="1052513"/>
          <a:ext cx="7602537" cy="5195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72475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56872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Психологические причины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662" y="1052736"/>
            <a:ext cx="8005026" cy="5195664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b="1" dirty="0" smtClean="0"/>
              <a:t>Низкий уровень </a:t>
            </a:r>
          </a:p>
          <a:p>
            <a:pPr algn="just"/>
            <a:r>
              <a:rPr lang="ru-RU" dirty="0" smtClean="0"/>
              <a:t>устойчивости, </a:t>
            </a:r>
            <a:r>
              <a:rPr lang="ru-RU" dirty="0" smtClean="0"/>
              <a:t>концентрации, </a:t>
            </a:r>
            <a:r>
              <a:rPr lang="ru-RU" dirty="0" smtClean="0"/>
              <a:t>распределения и объема внимания, развития  произвольности действий, образного и логического мышления, скорости протекания  психических процессов.</a:t>
            </a:r>
          </a:p>
          <a:p>
            <a:r>
              <a:rPr lang="ru-RU" dirty="0" smtClean="0"/>
              <a:t>Низкая мотивация на успех.</a:t>
            </a:r>
          </a:p>
          <a:p>
            <a:r>
              <a:rPr lang="ru-RU" dirty="0" smtClean="0"/>
              <a:t>Повышенная импульсивность учащегося.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5903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56872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Педагогические причины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052736"/>
            <a:ext cx="7498080" cy="5472608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b="1" dirty="0" smtClean="0"/>
              <a:t>Низкий уровень развития</a:t>
            </a:r>
          </a:p>
          <a:p>
            <a:r>
              <a:rPr lang="ru-RU" dirty="0" smtClean="0"/>
              <a:t> приемов учебной деятельности (коррекция, самоконтроль),</a:t>
            </a:r>
          </a:p>
          <a:p>
            <a:r>
              <a:rPr lang="ru-RU" dirty="0" smtClean="0"/>
              <a:t>навыка выполнения задания по письменной инструкции,</a:t>
            </a:r>
          </a:p>
          <a:p>
            <a:r>
              <a:rPr lang="ru-RU" dirty="0" smtClean="0"/>
              <a:t>ориентации на систему признаков,</a:t>
            </a:r>
          </a:p>
          <a:p>
            <a:r>
              <a:rPr lang="ru-RU" dirty="0" smtClean="0"/>
              <a:t> письменной речи,</a:t>
            </a:r>
          </a:p>
          <a:p>
            <a:r>
              <a:rPr lang="ru-RU" dirty="0"/>
              <a:t>з</a:t>
            </a:r>
            <a:r>
              <a:rPr lang="ru-RU" dirty="0" smtClean="0"/>
              <a:t>наний , умений, навыков по изученным темам.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0442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8460432" cy="476672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effectLst/>
              </a:rPr>
              <a:t>Наблюдения учителей по результатам диагностики</a:t>
            </a:r>
            <a:endParaRPr lang="ru-RU" sz="2800" b="1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548680"/>
            <a:ext cx="7920880" cy="604867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1 класс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/>
                <a:ea typeface="Calibri"/>
              </a:rPr>
              <a:t>«Необходимо </a:t>
            </a:r>
            <a:r>
              <a:rPr lang="ru-RU" dirty="0">
                <a:latin typeface="Times New Roman"/>
                <a:ea typeface="Calibri"/>
              </a:rPr>
              <a:t>развивать осознанность </a:t>
            </a:r>
            <a:r>
              <a:rPr lang="ru-RU" dirty="0" smtClean="0">
                <a:latin typeface="Times New Roman"/>
                <a:ea typeface="Calibri"/>
              </a:rPr>
              <a:t>чтени</a:t>
            </a:r>
            <a:r>
              <a:rPr lang="ru-RU" dirty="0">
                <a:latin typeface="Times New Roman"/>
                <a:ea typeface="Calibri"/>
              </a:rPr>
              <a:t>я</a:t>
            </a:r>
            <a:r>
              <a:rPr lang="ru-RU" dirty="0" smtClean="0">
                <a:latin typeface="Times New Roman"/>
                <a:ea typeface="Calibri"/>
              </a:rPr>
              <a:t>, </a:t>
            </a:r>
            <a:r>
              <a:rPr lang="ru-RU" dirty="0">
                <a:latin typeface="Times New Roman"/>
                <a:ea typeface="Calibri"/>
              </a:rPr>
              <a:t>развивать умение читать информацию, представленную в виде схемы</a:t>
            </a:r>
            <a:r>
              <a:rPr lang="ru-RU" dirty="0" smtClean="0">
                <a:latin typeface="Times New Roman"/>
                <a:ea typeface="Calibri"/>
              </a:rPr>
              <a:t>,</a:t>
            </a:r>
            <a:r>
              <a:rPr lang="ru-RU" dirty="0">
                <a:latin typeface="Times New Roman"/>
                <a:ea typeface="Calibri"/>
              </a:rPr>
              <a:t> умение выделять мягкие и твердые согласные </a:t>
            </a:r>
            <a:r>
              <a:rPr lang="ru-RU" dirty="0" smtClean="0">
                <a:latin typeface="Times New Roman"/>
                <a:ea typeface="Calibri"/>
              </a:rPr>
              <a:t>звуки, </a:t>
            </a:r>
            <a:r>
              <a:rPr lang="ru-RU" dirty="0">
                <a:latin typeface="Times New Roman"/>
                <a:ea typeface="Calibri"/>
              </a:rPr>
              <a:t>умение </a:t>
            </a:r>
            <a:r>
              <a:rPr lang="ru-RU" dirty="0" smtClean="0">
                <a:latin typeface="Times New Roman"/>
                <a:ea typeface="Calibri"/>
              </a:rPr>
              <a:t>группировать и классифицировать».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/>
              </a:rPr>
              <a:t>    2 класс.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Наибольшее затруднение вызвало задание на проверку умения решать задачу с недостающими данными». 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«Необходимо закрепить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умение находить в тексте прямой ответ на поставленный вопрос, умение определять части речи, выделять буквы мягких </a:t>
            </a:r>
            <a:r>
              <a:rPr lang="ru-RU">
                <a:latin typeface="Times New Roman"/>
                <a:ea typeface="Calibri"/>
                <a:cs typeface="Times New Roman"/>
              </a:rPr>
              <a:t>согласных</a:t>
            </a:r>
            <a:r>
              <a:rPr lang="ru-RU" smtClean="0">
                <a:latin typeface="Times New Roman"/>
                <a:ea typeface="Calibri"/>
                <a:cs typeface="Times New Roman"/>
              </a:rPr>
              <a:t>».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9497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15800"/>
            <a:ext cx="8604448" cy="492472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Наблюдения  </a:t>
            </a:r>
            <a:r>
              <a:rPr lang="ru-RU" sz="2800" b="1" dirty="0">
                <a:solidFill>
                  <a:srgbClr val="C00000"/>
                </a:solidFill>
              </a:rPr>
              <a:t>учителей по результатам диагностики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8178112" cy="630932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C00000"/>
                </a:solidFill>
              </a:rPr>
              <a:t>3</a:t>
            </a:r>
            <a:r>
              <a:rPr lang="ru-RU" b="1" dirty="0" smtClean="0">
                <a:solidFill>
                  <a:srgbClr val="C00000"/>
                </a:solidFill>
              </a:rPr>
              <a:t> класс.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«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При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работе с текстом больше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внимания уделять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выборочному чтению, выделению главной мысли в абзацах, упражнять в письменных ответах на вопросы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».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«Трудности возникли  при составлении задачи в два действия на примере данных из текста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».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«Сложности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возникли при работе с картой полушарий на основе анализа исходного текста, а также сложности при составлении задач в два действия на примере данных из предложенного текста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».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9106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532440" cy="692696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Наблюдения  </a:t>
            </a:r>
            <a:r>
              <a:rPr lang="ru-RU" sz="2800" b="1" dirty="0">
                <a:solidFill>
                  <a:srgbClr val="C00000"/>
                </a:solidFill>
              </a:rPr>
              <a:t>учителей по результатам диагностики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08720"/>
            <a:ext cx="8322128" cy="59492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4 класс.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У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некоторых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детей безразличное отношение к поиску информации для решения учебной задачи. Более охотно выполняют привычные действия по предлагаемому алгоритму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».</a:t>
            </a:r>
          </a:p>
          <a:p>
            <a:pPr algn="just"/>
            <a:r>
              <a:rPr lang="ru-RU" dirty="0" smtClean="0">
                <a:latin typeface="Times New Roman"/>
                <a:ea typeface="Calibri"/>
              </a:rPr>
              <a:t> «Сформировано </a:t>
            </a:r>
            <a:r>
              <a:rPr lang="ru-RU" dirty="0">
                <a:latin typeface="Times New Roman"/>
                <a:ea typeface="Calibri"/>
              </a:rPr>
              <a:t>умение находить заданную информацию в тексте, однако допущены ошибки при </a:t>
            </a:r>
            <a:r>
              <a:rPr lang="ru-RU" dirty="0" smtClean="0">
                <a:latin typeface="Times New Roman"/>
                <a:ea typeface="Calibri"/>
              </a:rPr>
              <a:t>его списывании. </a:t>
            </a:r>
            <a:r>
              <a:rPr lang="ru-RU" dirty="0">
                <a:latin typeface="Times New Roman"/>
                <a:ea typeface="Calibri"/>
              </a:rPr>
              <a:t>Умение </a:t>
            </a:r>
            <a:r>
              <a:rPr lang="ru-RU" dirty="0" smtClean="0">
                <a:latin typeface="Times New Roman"/>
                <a:ea typeface="Calibri"/>
              </a:rPr>
              <a:t>формулировать </a:t>
            </a:r>
            <a:r>
              <a:rPr lang="ru-RU" dirty="0">
                <a:latin typeface="Times New Roman"/>
                <a:ea typeface="Calibri"/>
              </a:rPr>
              <a:t>выводы в письменном виде развито слабо. </a:t>
            </a:r>
            <a:r>
              <a:rPr lang="ru-RU" dirty="0" smtClean="0">
                <a:latin typeface="Times New Roman"/>
                <a:ea typeface="Calibri"/>
              </a:rPr>
              <a:t>Некоторые не </a:t>
            </a:r>
            <a:r>
              <a:rPr lang="ru-RU" dirty="0">
                <a:latin typeface="Times New Roman"/>
                <a:ea typeface="Calibri"/>
              </a:rPr>
              <a:t>предложили свои слова на </a:t>
            </a:r>
            <a:r>
              <a:rPr lang="ru-RU" dirty="0" smtClean="0">
                <a:latin typeface="Times New Roman"/>
                <a:ea typeface="Calibri"/>
              </a:rPr>
              <a:t>проверяемую </a:t>
            </a:r>
            <a:r>
              <a:rPr lang="ru-RU" dirty="0">
                <a:latin typeface="Times New Roman"/>
                <a:ea typeface="Calibri"/>
              </a:rPr>
              <a:t>орфограмму корня </a:t>
            </a:r>
            <a:r>
              <a:rPr lang="ru-RU" dirty="0" smtClean="0">
                <a:latin typeface="Times New Roman"/>
                <a:ea typeface="Calibri"/>
              </a:rPr>
              <a:t>слова: либо невнимательно читали задание, либо не поняли его».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algn="just"/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algn="just"/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latin typeface="Calibri"/>
              <a:ea typeface="Calibri"/>
              <a:cs typeface="Times New Roman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70162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56872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/>
              </a:rPr>
              <a:t>Выводы</a:t>
            </a:r>
            <a:endParaRPr lang="ru-RU" b="1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836712"/>
            <a:ext cx="8034096" cy="541168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/>
              <a:t>Во-первых</a:t>
            </a:r>
            <a:r>
              <a:rPr lang="ru-RU" dirty="0" smtClean="0"/>
              <a:t>, преобладание образного мышления над вербальным сказывается на низком уровне таких умений, как умение читать информацию, представленную в виде схемы, таблицы; умение перевести текст на язык математики, устанавливать связи, интерпретировать, обобщать.</a:t>
            </a:r>
          </a:p>
          <a:p>
            <a:pPr algn="just"/>
            <a:r>
              <a:rPr lang="ru-RU" b="1" dirty="0" smtClean="0"/>
              <a:t>Во-вторых</a:t>
            </a:r>
            <a:r>
              <a:rPr lang="ru-RU" dirty="0" smtClean="0"/>
              <a:t>, анализ работ показал зависимость уровня функциональной грамотности от прежнего опыта в отдельно взятой предметной области (запаса слов, понятий, образов, способов действий).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2970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4944"/>
            <a:ext cx="7498080" cy="873776"/>
          </a:xfrm>
        </p:spPr>
        <p:txBody>
          <a:bodyPr/>
          <a:lstStyle/>
          <a:p>
            <a:pPr algn="ctr"/>
            <a:r>
              <a:rPr lang="ru-RU" sz="3900" b="1" dirty="0">
                <a:solidFill>
                  <a:srgbClr val="C00000"/>
                </a:solidFill>
              </a:rPr>
              <a:t>Выводы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052736"/>
            <a:ext cx="8178112" cy="541168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В-третьих</a:t>
            </a:r>
            <a:r>
              <a:rPr lang="ru-RU" dirty="0" smtClean="0"/>
              <a:t>, высокий уровень функциональной грамотности демонстрируют учащиеся, успевающие на «4» и «5», то есть наблюдается связь когнитивного компонента учебной деятельности с уровнем функциональной грамотности младшего школьника. </a:t>
            </a:r>
          </a:p>
          <a:p>
            <a:pPr algn="just"/>
            <a:r>
              <a:rPr lang="ru-RU" b="1" dirty="0" smtClean="0"/>
              <a:t>В-четвертых</a:t>
            </a:r>
            <a:r>
              <a:rPr lang="ru-RU" dirty="0" smtClean="0"/>
              <a:t>, среди тех учащихся, кто успевает на «3», 18% имеют высокий уровень развития функциональной грамотности, то есть ФГ – это не производная общей успеваемости, а лишь частично пересекающаяся с ней.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9637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387912" cy="4768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effectLst/>
              </a:rPr>
              <a:t>Задачи диагностической работы</a:t>
            </a:r>
            <a:endParaRPr lang="ru-RU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908720"/>
            <a:ext cx="7406640" cy="5616624"/>
          </a:xfrm>
        </p:spPr>
        <p:txBody>
          <a:bodyPr>
            <a:no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- охарактеризовать показатели, критерии, определить уровни развития функциональной грамотности в учебной деятельности;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- отобрать 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контрольные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материалы, ориентированные на диагностику структурной организации функциональной грамотности младших школьников;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- провести диагностику и проанализировать результаты выполненной  работы;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- выявить 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причины и пробелы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в 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усвоении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предметных и </a:t>
            </a:r>
            <a:r>
              <a:rPr lang="ru-RU" sz="2000" dirty="0" err="1">
                <a:latin typeface="Times New Roman"/>
                <a:ea typeface="Calibri"/>
                <a:cs typeface="Times New Roman"/>
              </a:rPr>
              <a:t>метапредметных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умений;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- сравнить качество обучения и уровни развития функциональной грамотности;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- с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формулировать выводы и разработать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пути повышения  уровня функциональной грамотности младших школьников.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09702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8030126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 значении функциональной грамотности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1784" y="1196752"/>
            <a:ext cx="8362216" cy="5480276"/>
          </a:xfrm>
        </p:spPr>
        <p:txBody>
          <a:bodyPr>
            <a:normAutofit/>
          </a:bodyPr>
          <a:lstStyle/>
          <a:p>
            <a:pPr algn="ctr"/>
            <a:endParaRPr lang="ru-RU" sz="2400" i="1" dirty="0" smtClean="0"/>
          </a:p>
          <a:p>
            <a:pPr marL="82296" indent="0" algn="just">
              <a:buNone/>
            </a:pPr>
            <a:r>
              <a:rPr lang="ru-RU" sz="2400" i="1" dirty="0" smtClean="0"/>
              <a:t> Функциональная грамотность - </a:t>
            </a:r>
            <a:r>
              <a:rPr lang="ru-RU" sz="2400" dirty="0" smtClean="0"/>
              <a:t>это индикатор общественного благополучия. В ближайшем будущем функциональная грамотность станет показателем уровня развития цивилизации, государства, социальной группы, личности. Высокий уровень является показателем социокультурного достижения. Низкий – предостережением социального кризиса, результатом которого могут быть низкая способность социальной адаптации, неумение выстраивать парадигму своего развития, взаимоотношений в обществе, семье, трудовом коллективе, незнание и неумение пользоваться правами и обязанностями.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04841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96163077"/>
              </p:ext>
            </p:extLst>
          </p:nvPr>
        </p:nvGraphicFramePr>
        <p:xfrm>
          <a:off x="251520" y="188639"/>
          <a:ext cx="8507461" cy="63093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614009"/>
                <a:gridCol w="3267512"/>
                <a:gridCol w="2625940"/>
              </a:tblGrid>
              <a:tr h="557766">
                <a:tc>
                  <a:txBody>
                    <a:bodyPr/>
                    <a:lstStyle/>
                    <a:p>
                      <a:r>
                        <a:rPr lang="ru-RU" dirty="0" smtClean="0"/>
                        <a:t>КРИТЕРИИ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диагностические </a:t>
                      </a:r>
                      <a:r>
                        <a:rPr lang="ru-RU" sz="2400" dirty="0" smtClean="0"/>
                        <a:t>материалы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Читательская </a:t>
                      </a:r>
                    </a:p>
                    <a:p>
                      <a:r>
                        <a:rPr lang="ru-RU" dirty="0" smtClean="0"/>
                        <a:t>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темп чтения про себя, умение безошибочно списывать; </a:t>
                      </a:r>
                      <a:r>
                        <a:rPr lang="ru-RU" baseline="0" dirty="0" smtClean="0"/>
                        <a:t>ориентироваться в структуре текста; находить в тексте ответ на вопрос;  умение восстанавливать текст; озаглавливать;  строить свободное высказывание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Мои</a:t>
                      </a:r>
                      <a:r>
                        <a:rPr lang="ru-RU" baseline="0" dirty="0" smtClean="0"/>
                        <a:t> достижения. </a:t>
                      </a:r>
                    </a:p>
                    <a:p>
                      <a:r>
                        <a:rPr lang="ru-RU" baseline="0" dirty="0" smtClean="0"/>
                        <a:t>О.Б Логинова, </a:t>
                      </a:r>
                    </a:p>
                    <a:p>
                      <a:r>
                        <a:rPr lang="ru-RU" baseline="0" dirty="0" smtClean="0"/>
                        <a:t>С.Г. Яковлева, 1-4 классы, </a:t>
                      </a:r>
                      <a:endParaRPr lang="ru-RU" baseline="0" dirty="0" smtClean="0"/>
                    </a:p>
                    <a:p>
                      <a:r>
                        <a:rPr lang="ru-RU" baseline="0" dirty="0" smtClean="0"/>
                        <a:t>М., </a:t>
                      </a:r>
                      <a:r>
                        <a:rPr lang="ru-RU" baseline="0" dirty="0" smtClean="0"/>
                        <a:t>«Просвещение»,</a:t>
                      </a:r>
                    </a:p>
                    <a:p>
                      <a:r>
                        <a:rPr lang="ru-RU" baseline="0" dirty="0" smtClean="0"/>
                        <a:t>  2014 год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Математическая 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умение перевести текст на язык математики; выполнять сравнительную оценку, опираясь на информацию из текста;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умение читать информацию, представленную в виде таблицы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Интегрированная работа. </a:t>
                      </a:r>
                    </a:p>
                    <a:p>
                      <a:r>
                        <a:rPr lang="ru-RU" dirty="0" smtClean="0"/>
                        <a:t>А.М. </a:t>
                      </a:r>
                      <a:r>
                        <a:rPr lang="ru-RU" dirty="0" err="1" smtClean="0"/>
                        <a:t>Зеленцева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«Пингвины»,</a:t>
                      </a:r>
                    </a:p>
                    <a:p>
                      <a:r>
                        <a:rPr lang="ru-RU" dirty="0" smtClean="0"/>
                        <a:t>«Северный олень</a:t>
                      </a:r>
                      <a:r>
                        <a:rPr lang="ru-RU" dirty="0" smtClean="0"/>
                        <a:t>»</a:t>
                      </a:r>
                    </a:p>
                    <a:p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М., «Просвещение», </a:t>
                      </a:r>
                    </a:p>
                    <a:p>
                      <a:r>
                        <a:rPr lang="ru-RU" dirty="0" smtClean="0"/>
                        <a:t>2017 год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Естественно-научная</a:t>
                      </a:r>
                    </a:p>
                    <a:p>
                      <a:r>
                        <a:rPr lang="ru-RU" dirty="0" smtClean="0"/>
                        <a:t>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умение работать</a:t>
                      </a:r>
                      <a:r>
                        <a:rPr lang="ru-RU" baseline="0" dirty="0" smtClean="0"/>
                        <a:t> с картой, схемой на основе исходного материала</a:t>
                      </a:r>
                      <a:endParaRPr lang="ru-RU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1532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8178112" cy="1138138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>
                <a:effectLst/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100" b="1" dirty="0" smtClean="0">
                <a:effectLst/>
                <a:latin typeface="Times New Roman" pitchFamily="18" charset="0"/>
                <a:cs typeface="Times New Roman" pitchFamily="18" charset="0"/>
              </a:rPr>
              <a:t>мения в области читательской грамотности:</a:t>
            </a:r>
            <a:br>
              <a:rPr lang="ru-RU" sz="31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31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676456" cy="476361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у</a:t>
            </a:r>
            <a:r>
              <a:rPr lang="ru-RU" dirty="0" smtClean="0"/>
              <a:t>мение на основе сопоставления текста и формулировки задания восстановить содержание или событийный ряд, умение восстанавливать деформированный текст, ориентироваться в структуре текста, передавать основную мысль, находить в тексте прямой ответ на вопрос,  интерпретировать информацию, умение делить текст на части с выделением ключевых мыслей, озаглавливать.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5816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88832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4F271C">
                    <a:satMod val="130000"/>
                  </a:srgbClr>
                </a:solidFill>
                <a:effectLst/>
              </a:rPr>
              <a:t/>
            </a:r>
            <a:br>
              <a:rPr lang="ru-RU" sz="3100" b="1" dirty="0" smtClean="0">
                <a:solidFill>
                  <a:srgbClr val="4F271C">
                    <a:satMod val="130000"/>
                  </a:srgbClr>
                </a:solidFill>
                <a:effectLst/>
              </a:rPr>
            </a:br>
            <a:r>
              <a:rPr lang="ru-RU" sz="3100" b="1" dirty="0" smtClean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  <a:t>Проверяемые умения в области</a:t>
            </a:r>
            <a:br>
              <a:rPr lang="ru-RU" sz="3100" b="1" dirty="0" smtClean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  <a:t> русского языка:</a:t>
            </a:r>
            <a:r>
              <a:rPr lang="ru-RU" b="1" dirty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052736"/>
            <a:ext cx="7962088" cy="519566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у</a:t>
            </a:r>
            <a:r>
              <a:rPr lang="ru-RU" dirty="0" smtClean="0"/>
              <a:t>мение правильно, без искажений, пропусков букв списывать, выделять буквы мягких-твердых согласных звуков, соотносить количество звуков и букв, умение дать письменный комментарий по прочитанному тексту, умение записать ответ в свободной форме,  выделять грамматическую основу, видеть и выделять орфограммы корня, выделять корень и приставку, объяснять значение слова, находить заданную информацию, различать части речи, расставлять знаки препинания.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9221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602048" cy="98072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4F271C">
                    <a:satMod val="130000"/>
                  </a:srgbClr>
                </a:solidFill>
                <a:effectLst/>
              </a:rPr>
              <a:t>Проверяемые умения в области</a:t>
            </a:r>
            <a:br>
              <a:rPr lang="ru-RU" sz="2800" b="1" dirty="0">
                <a:solidFill>
                  <a:srgbClr val="4F271C">
                    <a:satMod val="130000"/>
                  </a:srgbClr>
                </a:solidFill>
                <a:effectLst/>
              </a:rPr>
            </a:br>
            <a:r>
              <a:rPr lang="ru-RU" sz="2800" b="1" dirty="0" smtClean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  <a:t>математической</a:t>
            </a:r>
            <a:r>
              <a:rPr lang="ru-RU" sz="2800" b="1" dirty="0" smtClean="0">
                <a:solidFill>
                  <a:srgbClr val="4F271C">
                    <a:satMod val="130000"/>
                  </a:srgbClr>
                </a:solidFill>
                <a:effectLst/>
              </a:rPr>
              <a:t> грамотности:</a:t>
            </a:r>
            <a:r>
              <a:rPr lang="ru-RU" sz="2800" b="1" dirty="0">
                <a:solidFill>
                  <a:srgbClr val="4F271C">
                    <a:satMod val="130000"/>
                  </a:srgbClr>
                </a:solidFill>
                <a:effectLst/>
              </a:rPr>
              <a:t/>
            </a:r>
            <a:br>
              <a:rPr lang="ru-RU" sz="2800" b="1" dirty="0">
                <a:solidFill>
                  <a:srgbClr val="4F271C">
                    <a:satMod val="130000"/>
                  </a:srgbClr>
                </a:solidFill>
                <a:effectLst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052736"/>
            <a:ext cx="7890080" cy="5195664"/>
          </a:xfrm>
        </p:spPr>
        <p:txBody>
          <a:bodyPr/>
          <a:lstStyle/>
          <a:p>
            <a:pPr algn="just"/>
            <a:r>
              <a:rPr lang="ru-RU" dirty="0"/>
              <a:t>у</a:t>
            </a:r>
            <a:r>
              <a:rPr lang="ru-RU" dirty="0" smtClean="0"/>
              <a:t>мение сравнивать числа и величины, заданные в неявном виде, выявить и продолжить закономерность, умение перевести текст на язык математики, умение решать текстовую задачу с недостающими данными, умение соотносить число с указанной в тексте датой, умение работать с таблицей, умение самостоятельно составлять задачу, ориентироваться по часам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195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  <a:t>Проверяемые умения в области</a:t>
            </a:r>
            <a:br>
              <a:rPr lang="ru-RU" sz="2800" b="1" dirty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  <a:t>естественнонаучной грамотности:</a:t>
            </a:r>
            <a:r>
              <a:rPr lang="ru-RU" sz="2800" b="1" dirty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4F271C">
                    <a:satMod val="130000"/>
                  </a:srgb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052736"/>
            <a:ext cx="8034096" cy="5195664"/>
          </a:xfrm>
        </p:spPr>
        <p:txBody>
          <a:bodyPr/>
          <a:lstStyle/>
          <a:p>
            <a:pPr algn="just"/>
            <a:r>
              <a:rPr lang="ru-RU" dirty="0"/>
              <a:t>у</a:t>
            </a:r>
            <a:r>
              <a:rPr lang="ru-RU" dirty="0" smtClean="0"/>
              <a:t>мение читать информацию, представленную в виде схемы, таблицы,  умение классифицировать объекты, приводить примеры из исходного текста, первичное умение строить свободное высказывание, умение работать с картой полушарий на основе исходного текста, отмечать на карте материки и океаны, умение соотносить информацию из текста с личным опытом.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9305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78056883"/>
              </p:ext>
            </p:extLst>
          </p:nvPr>
        </p:nvGraphicFramePr>
        <p:xfrm>
          <a:off x="1526988" y="1556792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47664" y="0"/>
            <a:ext cx="65286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Уровни функциональной грамотности </a:t>
            </a:r>
          </a:p>
          <a:p>
            <a:pPr algn="ctr"/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–х классов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316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1326778"/>
          </a:xfrm>
        </p:spPr>
        <p:txBody>
          <a:bodyPr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Уровни функциональной грамотности </a:t>
            </a:r>
            <a:b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2 </a:t>
            </a:r>
            <a: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–х классов</a:t>
            </a:r>
            <a:br>
              <a:rPr lang="ru-RU" sz="2800" b="1" dirty="0">
                <a:solidFill>
                  <a:srgbClr val="C32D2E">
                    <a:lumMod val="75000"/>
                  </a:srgb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68793494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0727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637</TotalTime>
  <Words>1016</Words>
  <Application>Microsoft Office PowerPoint</Application>
  <PresentationFormat>Экран (4:3)</PresentationFormat>
  <Paragraphs>93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Солнцестояние</vt:lpstr>
      <vt:lpstr>Муниципальное бюджетное общеобразовательное учреждение лицей с. Долгоруково</vt:lpstr>
      <vt:lpstr>Задачи диагностической работы</vt:lpstr>
      <vt:lpstr>Слайд 3</vt:lpstr>
      <vt:lpstr> Умения в области читательской грамотности: </vt:lpstr>
      <vt:lpstr> Проверяемые умения в области  русского языка: </vt:lpstr>
      <vt:lpstr>Проверяемые умения в области математической грамотности: </vt:lpstr>
      <vt:lpstr>Проверяемые умения в области  естественнонаучной грамотности: </vt:lpstr>
      <vt:lpstr>Слайд 8</vt:lpstr>
      <vt:lpstr>Уровни функциональной грамотности  2 –х классов </vt:lpstr>
      <vt:lpstr>Уровни функциональной грамотности  3 –х классов </vt:lpstr>
      <vt:lpstr>Уровни функциональной грамотности  4 –х классов </vt:lpstr>
      <vt:lpstr>Суммарный показатель уровня  функциональной грамотности</vt:lpstr>
      <vt:lpstr>Психологические причины </vt:lpstr>
      <vt:lpstr>Педагогические причины</vt:lpstr>
      <vt:lpstr>Наблюдения учителей по результатам диагностики</vt:lpstr>
      <vt:lpstr>Наблюдения  учителей по результатам диагностики</vt:lpstr>
      <vt:lpstr>Наблюдения  учителей по результатам диагностики</vt:lpstr>
      <vt:lpstr>Выводы</vt:lpstr>
      <vt:lpstr>Выводы</vt:lpstr>
      <vt:lpstr>О значении функциональной грамотности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ЛИЦЕЙ С. ДОЛГОРУКОВО</dc:title>
  <dc:creator>Анна</dc:creator>
  <cp:lastModifiedBy>учитель</cp:lastModifiedBy>
  <cp:revision>47</cp:revision>
  <dcterms:created xsi:type="dcterms:W3CDTF">2019-03-26T14:13:43Z</dcterms:created>
  <dcterms:modified xsi:type="dcterms:W3CDTF">2019-04-01T03:51:20Z</dcterms:modified>
</cp:coreProperties>
</file>